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 id="2147483688" r:id="rId2"/>
  </p:sldMasterIdLst>
  <p:notesMasterIdLst>
    <p:notesMasterId r:id="rId14"/>
  </p:notesMasterIdLst>
  <p:sldIdLst>
    <p:sldId id="374" r:id="rId3"/>
    <p:sldId id="373" r:id="rId4"/>
    <p:sldId id="364" r:id="rId5"/>
    <p:sldId id="365" r:id="rId6"/>
    <p:sldId id="366" r:id="rId7"/>
    <p:sldId id="367" r:id="rId8"/>
    <p:sldId id="368" r:id="rId9"/>
    <p:sldId id="369" r:id="rId10"/>
    <p:sldId id="370" r:id="rId11"/>
    <p:sldId id="371" r:id="rId12"/>
    <p:sldId id="372"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oanna Dailey" initials="jd" lastIdx="3" clrIdx="0"/>
  <p:cmAuthor id="1" name="Becky Gochanour" initials="BG" lastIdx="4" clrIdx="1">
    <p:extLst>
      <p:ext uri="{19B8F6BF-5375-455C-9EA6-DF929625EA0E}">
        <p15:presenceInfo xmlns:p15="http://schemas.microsoft.com/office/powerpoint/2012/main" userId="S::rgochanour@smp.org::afafe086-c5d7-459e-82a8-30ca103da5c8" providerId="AD"/>
      </p:ext>
    </p:extLst>
  </p:cmAuthor>
  <p:cmAuthor id="2" name="Ivy Wick" initials="IW" lastIdx="3" clrIdx="2">
    <p:extLst>
      <p:ext uri="{19B8F6BF-5375-455C-9EA6-DF929625EA0E}">
        <p15:presenceInfo xmlns:p15="http://schemas.microsoft.com/office/powerpoint/2012/main" userId="S::iwick@smp.org::8a276e13-0cfc-4af6-996b-112183f0d8ef" providerId="AD"/>
      </p:ext>
    </p:extLst>
  </p:cmAuthor>
  <p:cmAuthor id="3" name="Jill Johnson" initials="JJ" lastIdx="1" clrIdx="3">
    <p:extLst>
      <p:ext uri="{19B8F6BF-5375-455C-9EA6-DF929625EA0E}">
        <p15:presenceInfo xmlns:p15="http://schemas.microsoft.com/office/powerpoint/2012/main" userId="S::jjohnson@smp.org::9028a4bb-e5e2-4875-a5f9-7ed9a3ef60e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935" autoAdjust="0"/>
    <p:restoredTop sz="82449" autoAdjust="0"/>
  </p:normalViewPr>
  <p:slideViewPr>
    <p:cSldViewPr>
      <p:cViewPr varScale="1">
        <p:scale>
          <a:sx n="63" d="100"/>
          <a:sy n="63" d="100"/>
        </p:scale>
        <p:origin x="1046" y="48"/>
      </p:cViewPr>
      <p:guideLst>
        <p:guide orient="horz" pos="2160"/>
        <p:guide pos="2880"/>
      </p:guideLst>
    </p:cSldViewPr>
  </p:slideViewPr>
  <p:notesTextViewPr>
    <p:cViewPr>
      <p:scale>
        <a:sx n="100" d="100"/>
        <a:sy n="100" d="100"/>
      </p:scale>
      <p:origin x="0" y="-295"/>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0558396-7F3C-418A-A7F3-9E8EE033637A}" type="datetimeFigureOut">
              <a:rPr lang="en-US" smtClean="0"/>
              <a:pPr/>
              <a:t>12/4/2020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FD797C-81A0-4169-8DE1-DF1E0532C5DA}" type="slidenum">
              <a:rPr lang="en-US" smtClean="0"/>
              <a:pPr/>
              <a:t>‹#›</a:t>
            </a:fld>
            <a:endParaRPr lang="en-US" dirty="0"/>
          </a:p>
        </p:txBody>
      </p:sp>
    </p:spTree>
    <p:extLst>
      <p:ext uri="{BB962C8B-B14F-4D97-AF65-F5344CB8AC3E}">
        <p14:creationId xmlns:p14="http://schemas.microsoft.com/office/powerpoint/2010/main" val="875506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0DC229-7167-44B8-9A48-0708C090EF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8026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Sidney de Almeida / 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Conclude by emphasizing the idea that God’s presence in the Eucharist and in our lives is an active, dynamic presence. We’ve heard it said, “Love is a verb.” Saint John the Evangelist said, “God is love.” Using the logic of a syllogism, it follows that “God is a verb.” God continuously gives life, and so God is a dynamic presence and power in our life and world. </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10</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kern="1200" dirty="0">
                <a:solidFill>
                  <a:schemeClr val="tx1"/>
                </a:solidFill>
                <a:effectLst/>
                <a:latin typeface="+mn-lt"/>
                <a:ea typeface="+mn-ea"/>
                <a:cs typeface="+mn-cs"/>
              </a:rPr>
              <a:t>© pmmart/iStock.com</a:t>
            </a:r>
          </a:p>
          <a:p>
            <a:endParaRPr lang="en-US" dirty="0"/>
          </a:p>
        </p:txBody>
      </p:sp>
      <p:sp>
        <p:nvSpPr>
          <p:cNvPr id="4" name="Slide Number Placeholder 3"/>
          <p:cNvSpPr>
            <a:spLocks noGrp="1"/>
          </p:cNvSpPr>
          <p:nvPr>
            <p:ph type="sldNum" sz="quarter" idx="5"/>
          </p:nvPr>
        </p:nvSpPr>
        <p:spPr/>
        <p:txBody>
          <a:bodyPr/>
          <a:lstStyle/>
          <a:p>
            <a:fld id="{F2FD797C-81A0-4169-8DE1-DF1E0532C5DA}" type="slidenum">
              <a:rPr lang="en-US" smtClean="0"/>
              <a:pPr/>
              <a:t>2</a:t>
            </a:fld>
            <a:endParaRPr lang="en-US" dirty="0"/>
          </a:p>
        </p:txBody>
      </p:sp>
    </p:spTree>
    <p:extLst>
      <p:ext uri="{BB962C8B-B14F-4D97-AF65-F5344CB8AC3E}">
        <p14:creationId xmlns:p14="http://schemas.microsoft.com/office/powerpoint/2010/main" val="34198222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Renata Sedmakova / 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Q. What is the meaning of the word </a:t>
            </a:r>
            <a:r>
              <a:rPr lang="en-US" sz="1200" b="1" i="1" kern="1200" dirty="0">
                <a:solidFill>
                  <a:schemeClr val="tx1"/>
                </a:solidFill>
                <a:effectLst/>
                <a:latin typeface="+mn-lt"/>
                <a:ea typeface="+mn-ea"/>
                <a:cs typeface="+mn-cs"/>
              </a:rPr>
              <a:t>Eucharist</a:t>
            </a:r>
            <a:r>
              <a:rPr lang="en-US" sz="1200" b="1" i="0" kern="1200" dirty="0">
                <a:solidFill>
                  <a:schemeClr val="tx1"/>
                </a:solidFill>
                <a:effectLst/>
                <a:latin typeface="+mn-lt"/>
                <a:ea typeface="+mn-ea"/>
                <a:cs typeface="+mn-cs"/>
              </a:rPr>
              <a:t>?</a:t>
            </a:r>
            <a:endParaRPr lang="en-US" sz="1200"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A. </a:t>
            </a:r>
            <a:r>
              <a:rPr lang="en-US" sz="1200" kern="1200" dirty="0">
                <a:solidFill>
                  <a:schemeClr val="tx1"/>
                </a:solidFill>
                <a:effectLst/>
                <a:latin typeface="+mn-lt"/>
                <a:ea typeface="+mn-ea"/>
                <a:cs typeface="+mn-cs"/>
              </a:rPr>
              <a:t>The word comes from the Greek word </a:t>
            </a:r>
            <a:r>
              <a:rPr lang="en-US" sz="1200" i="1" kern="1200" dirty="0">
                <a:solidFill>
                  <a:schemeClr val="tx1"/>
                </a:solidFill>
                <a:effectLst/>
                <a:latin typeface="+mn-lt"/>
                <a:ea typeface="+mn-ea"/>
                <a:cs typeface="+mn-cs"/>
              </a:rPr>
              <a:t>eucharistein</a:t>
            </a:r>
            <a:r>
              <a:rPr lang="en-US" sz="1200" kern="1200" dirty="0">
                <a:solidFill>
                  <a:schemeClr val="tx1"/>
                </a:solidFill>
                <a:effectLst/>
                <a:latin typeface="+mn-lt"/>
                <a:ea typeface="+mn-ea"/>
                <a:cs typeface="+mn-cs"/>
              </a:rPr>
              <a:t>, which means “thanksgiving.”</a:t>
            </a:r>
          </a:p>
          <a:p>
            <a:r>
              <a:rPr lang="en-US" sz="1200" kern="1200" dirty="0">
                <a:solidFill>
                  <a:schemeClr val="tx1"/>
                </a:solidFill>
                <a:effectLst/>
                <a:latin typeface="+mn-lt"/>
                <a:ea typeface="+mn-ea"/>
                <a:cs typeface="+mn-cs"/>
              </a:rPr>
              <a:t>It is related to the idea of “blessing” because Jesus took, </a:t>
            </a:r>
            <a:r>
              <a:rPr lang="en-US" sz="1200" i="1" kern="1200" dirty="0">
                <a:solidFill>
                  <a:schemeClr val="tx1"/>
                </a:solidFill>
                <a:effectLst/>
                <a:latin typeface="+mn-lt"/>
                <a:ea typeface="+mn-ea"/>
                <a:cs typeface="+mn-cs"/>
              </a:rPr>
              <a:t>blessed</a:t>
            </a:r>
            <a:r>
              <a:rPr lang="en-US" sz="1200" kern="1200" dirty="0">
                <a:solidFill>
                  <a:schemeClr val="tx1"/>
                </a:solidFill>
                <a:effectLst/>
                <a:latin typeface="+mn-lt"/>
                <a:ea typeface="+mn-ea"/>
                <a:cs typeface="+mn-cs"/>
              </a:rPr>
              <a:t>, broke, and gave the bread; the Jewish </a:t>
            </a:r>
            <a:r>
              <a:rPr lang="en-US" sz="1200" i="1" kern="1200" dirty="0">
                <a:solidFill>
                  <a:schemeClr val="tx1"/>
                </a:solidFill>
                <a:effectLst/>
                <a:latin typeface="+mn-lt"/>
                <a:ea typeface="+mn-ea"/>
                <a:cs typeface="+mn-cs"/>
              </a:rPr>
              <a:t>berakah</a:t>
            </a:r>
            <a:r>
              <a:rPr lang="en-US" sz="1200" kern="1200" dirty="0">
                <a:solidFill>
                  <a:schemeClr val="tx1"/>
                </a:solidFill>
                <a:effectLst/>
                <a:latin typeface="+mn-lt"/>
                <a:ea typeface="+mn-ea"/>
                <a:cs typeface="+mn-cs"/>
              </a:rPr>
              <a:t>, integral to the Eucharist, is a blessing that acknowledges God’s presence and continued saving action.</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Q. Describe the action of God and the response of God’s people.</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God’s action:</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Actions that always reveal God’s active presence in both Jewish and Christian traditions are those of giving thanks and blessing. That is because God gave us everything: God blessed and saved us first. In faith, we believe that God continues to do the same in the present.</a:t>
            </a:r>
          </a:p>
          <a:p>
            <a:r>
              <a:rPr lang="en-US" sz="1200" b="1" i="1" kern="1200" dirty="0">
                <a:solidFill>
                  <a:schemeClr val="tx1"/>
                </a:solidFill>
                <a:effectLst/>
                <a:latin typeface="+mn-lt"/>
                <a:ea typeface="+mn-ea"/>
                <a:cs typeface="+mn-cs"/>
              </a:rPr>
              <a:t>Our response:  </a:t>
            </a:r>
            <a:r>
              <a:rPr lang="en-US" sz="1200" kern="1200" dirty="0">
                <a:solidFill>
                  <a:schemeClr val="tx1"/>
                </a:solidFill>
                <a:effectLst/>
                <a:latin typeface="+mn-lt"/>
                <a:ea typeface="+mn-ea"/>
                <a:cs typeface="+mn-cs"/>
              </a:rPr>
              <a:t>For us, the appropriate response is worshipping and thanking Christ in return by participating in the Eucharist and by doing God’s will in our daily lives.</a:t>
            </a:r>
          </a:p>
        </p:txBody>
      </p:sp>
      <p:sp>
        <p:nvSpPr>
          <p:cNvPr id="4" name="Slide Number Placeholder 3"/>
          <p:cNvSpPr>
            <a:spLocks noGrp="1"/>
          </p:cNvSpPr>
          <p:nvPr>
            <p:ph type="sldNum" sz="quarter" idx="10"/>
          </p:nvPr>
        </p:nvSpPr>
        <p:spPr/>
        <p:txBody>
          <a:bodyPr/>
          <a:lstStyle/>
          <a:p>
            <a:fld id="{F2FD797C-81A0-4169-8DE1-DF1E0532C5DA}"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Zvonimir Atletic / 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Q. What is the meaning of the term </a:t>
            </a:r>
            <a:r>
              <a:rPr lang="en-US" sz="1200" b="1" i="1" kern="1200" dirty="0">
                <a:solidFill>
                  <a:schemeClr val="tx1"/>
                </a:solidFill>
                <a:effectLst/>
                <a:latin typeface="+mn-lt"/>
                <a:ea typeface="+mn-ea"/>
                <a:cs typeface="+mn-cs"/>
              </a:rPr>
              <a:t>Lord’s Supper</a:t>
            </a:r>
            <a:r>
              <a:rPr lang="en-US" sz="1200" b="1" i="0" kern="1200" dirty="0">
                <a:solidFill>
                  <a:schemeClr val="tx1"/>
                </a:solidFill>
                <a:effectLst/>
                <a:latin typeface="+mn-lt"/>
                <a:ea typeface="+mn-ea"/>
                <a:cs typeface="+mn-cs"/>
              </a:rPr>
              <a:t>?</a:t>
            </a:r>
            <a:endParaRPr lang="en-US" sz="1200"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A.</a:t>
            </a:r>
            <a:r>
              <a:rPr lang="en-US" sz="1200" b="1"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term </a:t>
            </a:r>
            <a:r>
              <a:rPr lang="en-US" sz="1200" i="1" kern="1200" dirty="0">
                <a:solidFill>
                  <a:schemeClr val="tx1"/>
                </a:solidFill>
                <a:effectLst/>
                <a:latin typeface="+mn-lt"/>
                <a:ea typeface="+mn-ea"/>
                <a:cs typeface="+mn-cs"/>
              </a:rPr>
              <a:t>Lord’s Supper</a:t>
            </a:r>
            <a:r>
              <a:rPr lang="en-US" sz="1200" kern="1200" dirty="0">
                <a:solidFill>
                  <a:schemeClr val="tx1"/>
                </a:solidFill>
                <a:effectLst/>
                <a:latin typeface="+mn-lt"/>
                <a:ea typeface="+mn-ea"/>
                <a:cs typeface="+mn-cs"/>
              </a:rPr>
              <a:t> recalls the Passover meal that Jesus shared with his disciples on the night before he died.</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Q. Describe the action of God and the response of God’s people.</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God’s action:  </a:t>
            </a:r>
            <a:r>
              <a:rPr lang="en-US" sz="1200" kern="1200" dirty="0">
                <a:solidFill>
                  <a:schemeClr val="tx1"/>
                </a:solidFill>
                <a:effectLst/>
                <a:latin typeface="+mn-lt"/>
                <a:ea typeface="+mn-ea"/>
                <a:cs typeface="+mn-cs"/>
              </a:rPr>
              <a:t>Jesus made the ultimate sacrifice of dying on the cross for our sins. He identified himself with the Eucharistic elements of bread and wine during the Passover meal when he said, “Do this in memory of me” (Luke 22:19).</a:t>
            </a:r>
          </a:p>
          <a:p>
            <a:r>
              <a:rPr lang="en-US" sz="1200" b="1" i="1" kern="1200" dirty="0">
                <a:solidFill>
                  <a:schemeClr val="tx1"/>
                </a:solidFill>
                <a:effectLst/>
                <a:latin typeface="+mn-lt"/>
                <a:ea typeface="+mn-ea"/>
                <a:cs typeface="+mn-cs"/>
              </a:rPr>
              <a:t>Our response: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We respond to Jesus’ command every time we celebrate the Eucharist in his name and witness to his presence among us in the world.</a:t>
            </a:r>
          </a:p>
        </p:txBody>
      </p:sp>
      <p:sp>
        <p:nvSpPr>
          <p:cNvPr id="4" name="Slide Number Placeholder 3"/>
          <p:cNvSpPr>
            <a:spLocks noGrp="1"/>
          </p:cNvSpPr>
          <p:nvPr>
            <p:ph type="sldNum" sz="quarter" idx="10"/>
          </p:nvPr>
        </p:nvSpPr>
        <p:spPr/>
        <p:txBody>
          <a:bodyPr/>
          <a:lstStyle/>
          <a:p>
            <a:fld id="{F2FD797C-81A0-4169-8DE1-DF1E0532C5DA}"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Anneka/Shutterstock.com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a:t>
            </a:r>
            <a:r>
              <a:rPr lang="en-US" sz="1200" kern="1200" baseline="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Q. What is the meaning of the phrase “the breaking of the bread”?</a:t>
            </a:r>
            <a:endParaRPr lang="en-US" sz="120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A. </a:t>
            </a:r>
            <a:r>
              <a:rPr lang="en-US" sz="1200" b="0" i="0" kern="1200" dirty="0">
                <a:solidFill>
                  <a:schemeClr val="tx1"/>
                </a:solidFill>
                <a:effectLst/>
                <a:latin typeface="+mn-lt"/>
                <a:ea typeface="+mn-ea"/>
                <a:cs typeface="+mn-cs"/>
              </a:rPr>
              <a:t>A</a:t>
            </a:r>
            <a:r>
              <a:rPr lang="en-US" sz="1200" kern="1200" dirty="0">
                <a:solidFill>
                  <a:schemeClr val="tx1"/>
                </a:solidFill>
                <a:effectLst/>
                <a:latin typeface="+mn-lt"/>
                <a:ea typeface="+mn-ea"/>
                <a:cs typeface="+mn-cs"/>
              </a:rPr>
              <a:t> Jewish custom that Jesus observed at the Last Supper, and at the supper in the inn along the road to Emmaus, was the host’s breaking the bread and distributing it. Jesus had broken bread in this way many times, even in the miracle of feeding the five thousand.</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Q. Describe the action of God and response of God’s people.</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God’s action:  </a:t>
            </a:r>
            <a:r>
              <a:rPr lang="en-US" sz="1200" kern="1200" dirty="0">
                <a:solidFill>
                  <a:schemeClr val="tx1"/>
                </a:solidFill>
                <a:effectLst/>
                <a:latin typeface="+mn-lt"/>
                <a:ea typeface="+mn-ea"/>
                <a:cs typeface="+mn-cs"/>
              </a:rPr>
              <a:t>Jesus’ body was broken for our salvation. This Paschal sacrifice is made new each time the consecrated bread is broken at the Eucharist.</a:t>
            </a:r>
          </a:p>
          <a:p>
            <a:r>
              <a:rPr lang="en-US" sz="1200" b="1" i="1" kern="1200" dirty="0">
                <a:solidFill>
                  <a:schemeClr val="tx1"/>
                </a:solidFill>
                <a:effectLst/>
                <a:latin typeface="+mn-lt"/>
                <a:ea typeface="+mn-ea"/>
                <a:cs typeface="+mn-cs"/>
              </a:rPr>
              <a:t>Our response:  </a:t>
            </a:r>
            <a:r>
              <a:rPr lang="en-US" sz="1200" kern="1200" dirty="0">
                <a:solidFill>
                  <a:schemeClr val="tx1"/>
                </a:solidFill>
                <a:effectLst/>
                <a:latin typeface="+mn-lt"/>
                <a:ea typeface="+mn-ea"/>
                <a:cs typeface="+mn-cs"/>
              </a:rPr>
              <a:t>We are healed and made one when we receive Christ’s Body and Blood in the celebration of the Eucharist. Like the disciples of Emmaus, our eyes are opened and we recognize Jesus in the breaking of the bread and in our lives.</a:t>
            </a:r>
          </a:p>
        </p:txBody>
      </p:sp>
      <p:sp>
        <p:nvSpPr>
          <p:cNvPr id="4" name="Slide Number Placeholder 3"/>
          <p:cNvSpPr>
            <a:spLocks noGrp="1"/>
          </p:cNvSpPr>
          <p:nvPr>
            <p:ph type="sldNum" sz="quarter" idx="10"/>
          </p:nvPr>
        </p:nvSpPr>
        <p:spPr/>
        <p:txBody>
          <a:bodyPr/>
          <a:lstStyle/>
          <a:p>
            <a:fld id="{F2FD797C-81A0-4169-8DE1-DF1E0532C5DA}"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Galushko Sergey / 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Q. Describe the action of God and response of God’s people.</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God’s action:  </a:t>
            </a:r>
            <a:r>
              <a:rPr lang="en-US" sz="1200" kern="1200" dirty="0">
                <a:solidFill>
                  <a:schemeClr val="tx1"/>
                </a:solidFill>
                <a:effectLst/>
                <a:latin typeface="+mn-lt"/>
                <a:ea typeface="+mn-ea"/>
                <a:cs typeface="+mn-cs"/>
              </a:rPr>
              <a:t>Jesus rose from the dead on Sunday, the day of the Resurrection, for the salvation of the world.</a:t>
            </a:r>
          </a:p>
          <a:p>
            <a:r>
              <a:rPr lang="en-US" sz="1200" b="1" i="1" kern="1200" dirty="0">
                <a:solidFill>
                  <a:schemeClr val="tx1"/>
                </a:solidFill>
                <a:effectLst/>
                <a:latin typeface="+mn-lt"/>
                <a:ea typeface="+mn-ea"/>
                <a:cs typeface="+mn-cs"/>
              </a:rPr>
              <a:t>Our response:  </a:t>
            </a:r>
            <a:r>
              <a:rPr lang="en-US" sz="1200" kern="1200" dirty="0">
                <a:solidFill>
                  <a:schemeClr val="tx1"/>
                </a:solidFill>
                <a:effectLst/>
                <a:latin typeface="+mn-lt"/>
                <a:ea typeface="+mn-ea"/>
                <a:cs typeface="+mn-cs"/>
              </a:rPr>
              <a:t>We are drawn by Christ especially on Sunday, the day of the Resurrection, as a Eucharistic assembly to celebrate our salvation in Christ.</a:t>
            </a:r>
          </a:p>
        </p:txBody>
      </p:sp>
      <p:sp>
        <p:nvSpPr>
          <p:cNvPr id="4" name="Slide Number Placeholder 3"/>
          <p:cNvSpPr>
            <a:spLocks noGrp="1"/>
          </p:cNvSpPr>
          <p:nvPr>
            <p:ph type="sldNum" sz="quarter" idx="10"/>
          </p:nvPr>
        </p:nvSpPr>
        <p:spPr/>
        <p:txBody>
          <a:bodyPr/>
          <a:lstStyle/>
          <a:p>
            <a:fld id="{F2FD797C-81A0-4169-8DE1-DF1E0532C5DA}"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Matt Gibson / 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a:t>
            </a:r>
          </a:p>
          <a:p>
            <a:r>
              <a:rPr lang="en-US" sz="1200" b="1" kern="1200" dirty="0">
                <a:solidFill>
                  <a:schemeClr val="tx1"/>
                </a:solidFill>
                <a:effectLst/>
                <a:latin typeface="+mn-lt"/>
                <a:ea typeface="+mn-ea"/>
                <a:cs typeface="+mn-cs"/>
              </a:rPr>
              <a:t>Q. What is the meaning of the term the </a:t>
            </a:r>
            <a:r>
              <a:rPr lang="en-US" sz="1200" b="1" i="1" kern="1200" dirty="0">
                <a:solidFill>
                  <a:schemeClr val="tx1"/>
                </a:solidFill>
                <a:effectLst/>
                <a:latin typeface="+mn-lt"/>
                <a:ea typeface="+mn-ea"/>
                <a:cs typeface="+mn-cs"/>
              </a:rPr>
              <a:t>Holy Sacrifice</a:t>
            </a:r>
            <a:r>
              <a:rPr lang="en-US" sz="1200" b="1" i="0" kern="1200" dirty="0">
                <a:solidFill>
                  <a:schemeClr val="tx1"/>
                </a:solidFill>
                <a:effectLst/>
                <a:latin typeface="+mn-lt"/>
                <a:ea typeface="+mn-ea"/>
                <a:cs typeface="+mn-cs"/>
              </a:rPr>
              <a:t>?</a:t>
            </a:r>
          </a:p>
          <a:p>
            <a:r>
              <a:rPr lang="en-US" sz="1200" b="1" i="0" kern="1200" dirty="0">
                <a:solidFill>
                  <a:schemeClr val="tx1"/>
                </a:solidFill>
                <a:effectLst/>
                <a:latin typeface="+mn-lt"/>
                <a:ea typeface="+mn-ea"/>
                <a:cs typeface="+mn-cs"/>
              </a:rPr>
              <a:t>A.</a:t>
            </a:r>
            <a:r>
              <a:rPr lang="en-US" sz="1200" b="0" i="0" kern="1200" dirty="0">
                <a:solidFill>
                  <a:schemeClr val="tx1"/>
                </a:solidFill>
                <a:effectLst/>
                <a:latin typeface="+mn-lt"/>
                <a:ea typeface="+mn-ea"/>
                <a:cs typeface="+mn-cs"/>
              </a:rPr>
              <a:t> The</a:t>
            </a:r>
            <a:r>
              <a:rPr lang="en-US" sz="1200" b="0" i="0" kern="1200" baseline="0" dirty="0">
                <a:solidFill>
                  <a:schemeClr val="tx1"/>
                </a:solidFill>
                <a:effectLst/>
                <a:latin typeface="+mn-lt"/>
                <a:ea typeface="+mn-ea"/>
                <a:cs typeface="+mn-cs"/>
              </a:rPr>
              <a:t> only perfect sacrifice is Jesus’ death on the cross for the forgiveness of our sins and the promise of eternal life. The Eucharist is the fullest expression of this sacrifice. </a:t>
            </a:r>
            <a:endParaRPr lang="en-US" sz="1200" b="0" i="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Q. Describe the action of God and response of God’s people.</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God’s action:  </a:t>
            </a:r>
            <a:r>
              <a:rPr lang="en-US" sz="1200" kern="1200" dirty="0">
                <a:solidFill>
                  <a:schemeClr val="tx1"/>
                </a:solidFill>
                <a:effectLst/>
                <a:latin typeface="+mn-lt"/>
                <a:ea typeface="+mn-ea"/>
                <a:cs typeface="+mn-cs"/>
              </a:rPr>
              <a:t>Jesus</a:t>
            </a:r>
            <a:r>
              <a:rPr lang="en-US" sz="1200" kern="1200" baseline="0" dirty="0">
                <a:solidFill>
                  <a:schemeClr val="tx1"/>
                </a:solidFill>
                <a:effectLst/>
                <a:latin typeface="+mn-lt"/>
                <a:ea typeface="+mn-ea"/>
                <a:cs typeface="+mn-cs"/>
              </a:rPr>
              <a:t> died on the cross, the perfect sacrifice of praise for the forgiveness of our sins</a:t>
            </a:r>
            <a:r>
              <a:rPr lang="en-US" sz="1200" kern="1200" dirty="0">
                <a:solidFill>
                  <a:schemeClr val="tx1"/>
                </a:solidFill>
                <a:effectLst/>
                <a:latin typeface="+mn-lt"/>
                <a:ea typeface="+mn-ea"/>
                <a:cs typeface="+mn-cs"/>
              </a:rPr>
              <a:t>.</a:t>
            </a:r>
          </a:p>
          <a:p>
            <a:r>
              <a:rPr lang="en-US" sz="1200" b="1" i="1" kern="1200" dirty="0">
                <a:solidFill>
                  <a:schemeClr val="tx1"/>
                </a:solidFill>
                <a:effectLst/>
                <a:latin typeface="+mn-lt"/>
                <a:ea typeface="+mn-ea"/>
                <a:cs typeface="+mn-cs"/>
              </a:rPr>
              <a:t>Our response:  </a:t>
            </a:r>
            <a:r>
              <a:rPr lang="en-US" sz="1200" kern="1200" dirty="0">
                <a:solidFill>
                  <a:schemeClr val="tx1"/>
                </a:solidFill>
                <a:effectLst/>
                <a:latin typeface="+mn-lt"/>
                <a:ea typeface="+mn-ea"/>
                <a:cs typeface="+mn-cs"/>
              </a:rPr>
              <a:t>We gather to celebrate these Sacred Mysteries, this perfect sacrifice, in the Eucharist, and to extend Jesus’ sacrifice by our own way of living.</a:t>
            </a:r>
            <a:r>
              <a:rPr lang="en-US" sz="1200" kern="1200" baseline="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F2FD797C-81A0-4169-8DE1-DF1E0532C5DA}"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pmmart/Shutterstock.com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Q. What is the meaning of the term </a:t>
            </a:r>
            <a:r>
              <a:rPr lang="en-US" sz="1200" b="1" i="1" kern="1200" dirty="0">
                <a:solidFill>
                  <a:schemeClr val="tx1"/>
                </a:solidFill>
                <a:effectLst/>
                <a:latin typeface="+mn-lt"/>
                <a:ea typeface="+mn-ea"/>
                <a:cs typeface="+mn-cs"/>
              </a:rPr>
              <a:t>Holy and Divine Liturgy</a:t>
            </a:r>
            <a:r>
              <a:rPr lang="en-US" sz="1200" b="1" i="0" kern="1200" dirty="0">
                <a:solidFill>
                  <a:schemeClr val="tx1"/>
                </a:solidFill>
                <a:effectLst/>
                <a:latin typeface="+mn-lt"/>
                <a:ea typeface="+mn-ea"/>
                <a:cs typeface="+mn-cs"/>
              </a:rPr>
              <a:t>?</a:t>
            </a:r>
            <a:endParaRPr lang="en-US" sz="1200"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A.</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term </a:t>
            </a:r>
            <a:r>
              <a:rPr lang="en-US" sz="1200" i="1" kern="1200" dirty="0">
                <a:solidFill>
                  <a:schemeClr val="tx1"/>
                </a:solidFill>
                <a:effectLst/>
                <a:latin typeface="+mn-lt"/>
                <a:ea typeface="+mn-ea"/>
                <a:cs typeface="+mn-cs"/>
              </a:rPr>
              <a:t>Holy and Divine Liturgy</a:t>
            </a:r>
            <a:r>
              <a:rPr lang="en-US" sz="1200" kern="1200" dirty="0">
                <a:solidFill>
                  <a:schemeClr val="tx1"/>
                </a:solidFill>
                <a:effectLst/>
                <a:latin typeface="+mn-lt"/>
                <a:ea typeface="+mn-ea"/>
                <a:cs typeface="+mn-cs"/>
              </a:rPr>
              <a:t> sometimes refers to the Church’s liturgy in general rather than one specific sacrament</a:t>
            </a:r>
            <a:r>
              <a:rPr lang="en-US" sz="1200" b="0" kern="1200" dirty="0">
                <a:solidFill>
                  <a:schemeClr val="tx1"/>
                </a:solidFill>
                <a:effectLst/>
                <a:latin typeface="+mn-lt"/>
                <a:ea typeface="+mn-ea"/>
                <a:cs typeface="+mn-cs"/>
              </a:rPr>
              <a:t>.</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Like the term </a:t>
            </a:r>
            <a:r>
              <a:rPr lang="en-US" sz="1200" i="1" kern="1200" dirty="0">
                <a:solidFill>
                  <a:schemeClr val="tx1"/>
                </a:solidFill>
                <a:effectLst/>
                <a:latin typeface="+mn-lt"/>
                <a:ea typeface="+mn-ea"/>
                <a:cs typeface="+mn-cs"/>
              </a:rPr>
              <a:t>Sacred Mysteries,</a:t>
            </a:r>
            <a:r>
              <a:rPr lang="en-US" sz="1200" kern="1200" dirty="0">
                <a:solidFill>
                  <a:schemeClr val="tx1"/>
                </a:solidFill>
                <a:effectLst/>
                <a:latin typeface="+mn-lt"/>
                <a:ea typeface="+mn-ea"/>
                <a:cs typeface="+mn-cs"/>
              </a:rPr>
              <a:t> this term captures the centrality of the Eucharist.</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Q. Describe the action of God and response of God’s people.</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God’s action:</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words </a:t>
            </a:r>
            <a:r>
              <a:rPr lang="en-US" sz="1200" i="1" kern="1200" dirty="0">
                <a:solidFill>
                  <a:schemeClr val="tx1"/>
                </a:solidFill>
                <a:effectLst/>
                <a:latin typeface="+mn-lt"/>
                <a:ea typeface="+mn-ea"/>
                <a:cs typeface="+mn-cs"/>
              </a:rPr>
              <a:t>holy</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divine</a:t>
            </a:r>
            <a:r>
              <a:rPr lang="en-US" sz="1200" kern="1200" dirty="0">
                <a:solidFill>
                  <a:schemeClr val="tx1"/>
                </a:solidFill>
                <a:effectLst/>
                <a:latin typeface="+mn-lt"/>
                <a:ea typeface="+mn-ea"/>
                <a:cs typeface="+mn-cs"/>
              </a:rPr>
              <a:t> indicate God’s action of “setting apart” the celebration of the Eucharist as something distinctly initiated by God.</a:t>
            </a:r>
          </a:p>
          <a:p>
            <a:r>
              <a:rPr lang="en-US" sz="1200" b="1" i="1" kern="1200" dirty="0">
                <a:solidFill>
                  <a:schemeClr val="tx1"/>
                </a:solidFill>
                <a:effectLst/>
                <a:latin typeface="+mn-lt"/>
                <a:ea typeface="+mn-ea"/>
                <a:cs typeface="+mn-cs"/>
              </a:rPr>
              <a:t>Our response: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community takes an active part in the celebration of the Eucharist, realizing that God’s initiative is at work in us.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F2FD797C-81A0-4169-8DE1-DF1E0532C5DA}"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Avalon_Studio / iStock.com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Q. What is the meaning of the term </a:t>
            </a:r>
            <a:r>
              <a:rPr lang="en-US" sz="1200" b="1" i="1" kern="1200" dirty="0">
                <a:solidFill>
                  <a:schemeClr val="tx1"/>
                </a:solidFill>
                <a:effectLst/>
                <a:latin typeface="+mn-lt"/>
                <a:ea typeface="+mn-ea"/>
                <a:cs typeface="+mn-cs"/>
              </a:rPr>
              <a:t>Holy Communion and Holy Mass</a:t>
            </a:r>
            <a:r>
              <a:rPr lang="en-US" sz="1200" b="1" i="0" kern="1200" dirty="0">
                <a:solidFill>
                  <a:schemeClr val="tx1"/>
                </a:solidFill>
                <a:effectLst/>
                <a:latin typeface="+mn-lt"/>
                <a:ea typeface="+mn-ea"/>
                <a:cs typeface="+mn-cs"/>
              </a:rPr>
              <a:t>?</a:t>
            </a:r>
            <a:endParaRPr lang="en-US" sz="1200"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A.</a:t>
            </a:r>
            <a:r>
              <a:rPr lang="en-US" sz="1200" b="1"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word </a:t>
            </a:r>
            <a:r>
              <a:rPr lang="en-US" sz="1200" i="1" kern="1200" dirty="0">
                <a:solidFill>
                  <a:schemeClr val="tx1"/>
                </a:solidFill>
                <a:effectLst/>
                <a:latin typeface="+mn-lt"/>
                <a:ea typeface="+mn-ea"/>
                <a:cs typeface="+mn-cs"/>
              </a:rPr>
              <a:t>communion</a:t>
            </a:r>
            <a:r>
              <a:rPr lang="en-US" sz="1200" kern="1200" dirty="0">
                <a:solidFill>
                  <a:schemeClr val="tx1"/>
                </a:solidFill>
                <a:effectLst/>
                <a:latin typeface="+mn-lt"/>
                <a:ea typeface="+mn-ea"/>
                <a:cs typeface="+mn-cs"/>
              </a:rPr>
              <a:t> indicates that we are united with Christ and share with him and the whole Church as a single body. The word </a:t>
            </a:r>
            <a:r>
              <a:rPr lang="en-US" sz="1200" i="1" kern="1200" dirty="0">
                <a:solidFill>
                  <a:schemeClr val="tx1"/>
                </a:solidFill>
                <a:effectLst/>
                <a:latin typeface="+mn-lt"/>
                <a:ea typeface="+mn-ea"/>
                <a:cs typeface="+mn-cs"/>
              </a:rPr>
              <a:t>Mass</a:t>
            </a:r>
            <a:r>
              <a:rPr lang="en-US" sz="1200" kern="1200" dirty="0">
                <a:solidFill>
                  <a:schemeClr val="tx1"/>
                </a:solidFill>
                <a:effectLst/>
                <a:latin typeface="+mn-lt"/>
                <a:ea typeface="+mn-ea"/>
                <a:cs typeface="+mn-cs"/>
              </a:rPr>
              <a:t> comes from the Latin word </a:t>
            </a:r>
            <a:r>
              <a:rPr lang="en-US" sz="1200" i="1" kern="1200" dirty="0">
                <a:solidFill>
                  <a:schemeClr val="tx1"/>
                </a:solidFill>
                <a:effectLst/>
                <a:latin typeface="+mn-lt"/>
                <a:ea typeface="+mn-ea"/>
                <a:cs typeface="+mn-cs"/>
              </a:rPr>
              <a:t>missa</a:t>
            </a:r>
            <a:r>
              <a:rPr lang="en-US" sz="1200" kern="1200" dirty="0">
                <a:solidFill>
                  <a:schemeClr val="tx1"/>
                </a:solidFill>
                <a:effectLst/>
                <a:latin typeface="+mn-lt"/>
                <a:ea typeface="+mn-ea"/>
                <a:cs typeface="+mn-cs"/>
              </a:rPr>
              <a:t>, a word meaning “sent.” Used in the dismissal of the Mass, it means that we are sent as an assembly to accomplish Christ’s mission in the world. The Eucharist is also similarly known as bread of angels, bread from Heaven, medicine of immortality, and </a:t>
            </a:r>
            <a:r>
              <a:rPr lang="en-US" sz="1200" i="0" kern="1200" dirty="0">
                <a:solidFill>
                  <a:schemeClr val="tx1"/>
                </a:solidFill>
                <a:effectLst/>
                <a:latin typeface="+mn-lt"/>
                <a:ea typeface="+mn-ea"/>
                <a:cs typeface="+mn-cs"/>
              </a:rPr>
              <a:t>viaticum,</a:t>
            </a:r>
            <a:r>
              <a:rPr lang="en-US" sz="1200" kern="1200" dirty="0">
                <a:solidFill>
                  <a:schemeClr val="tx1"/>
                </a:solidFill>
                <a:effectLst/>
                <a:latin typeface="+mn-lt"/>
                <a:ea typeface="+mn-ea"/>
                <a:cs typeface="+mn-cs"/>
              </a:rPr>
              <a:t> which is the Eucharist for the dying and means “with you on the way.”</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Q. Describe the action of God and response of God’s people.</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God’s action:</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God unites us as a single body, sends us to do his will in the world, and is always with us on our journey toward eternal life.</a:t>
            </a:r>
          </a:p>
          <a:p>
            <a:r>
              <a:rPr lang="en-US" sz="1200" b="1" i="1" kern="1200" dirty="0">
                <a:solidFill>
                  <a:schemeClr val="tx1"/>
                </a:solidFill>
                <a:effectLst/>
                <a:latin typeface="+mn-lt"/>
                <a:ea typeface="+mn-ea"/>
                <a:cs typeface="+mn-cs"/>
              </a:rPr>
              <a:t>Our response:  </a:t>
            </a:r>
            <a:r>
              <a:rPr lang="en-US" sz="1200" kern="1200" dirty="0">
                <a:solidFill>
                  <a:schemeClr val="tx1"/>
                </a:solidFill>
                <a:effectLst/>
                <a:latin typeface="+mn-lt"/>
                <a:ea typeface="+mn-ea"/>
                <a:cs typeface="+mn-cs"/>
              </a:rPr>
              <a:t>The assembly freely assents to being made holy by the presence of Christ so that the community may, in turn, sanctify the world by doing God’s will.</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2FD797C-81A0-4169-8DE1-DF1E0532C5DA}"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lvl1pPr algn="ctr">
              <a:defRPr sz="4400" b="1">
                <a:solidFill>
                  <a:schemeClr val="tx1"/>
                </a:solidFill>
                <a:effectLst>
                  <a:outerShdw blurRad="50800" dist="50800" dir="5400000" algn="ctr" rotWithShape="0">
                    <a:schemeClr val="bg1">
                      <a:lumMod val="85000"/>
                    </a:schemeClr>
                  </a:outerShdw>
                </a:effectLst>
                <a:latin typeface="Arial" pitchFamily="34" charset="0"/>
                <a:cs typeface="Arial" pitchFamily="34" charset="0"/>
              </a:defRPr>
            </a:lvl1pPr>
          </a:lstStyle>
          <a:p>
            <a:r>
              <a:rPr lang="en-US" dirty="0"/>
              <a:t>Click to edit Master title style</a:t>
            </a:r>
          </a:p>
        </p:txBody>
      </p:sp>
      <p:sp>
        <p:nvSpPr>
          <p:cNvPr id="9" name="Text Placeholder 8"/>
          <p:cNvSpPr>
            <a:spLocks noGrp="1"/>
          </p:cNvSpPr>
          <p:nvPr>
            <p:ph type="body" sz="quarter" idx="10" hasCustomPrompt="1"/>
          </p:nvPr>
        </p:nvSpPr>
        <p:spPr>
          <a:xfrm>
            <a:off x="7543800" y="6019800"/>
            <a:ext cx="1676400" cy="304800"/>
          </a:xfrm>
        </p:spPr>
        <p:txBody>
          <a:bodyPr lIns="0" anchor="ctr" anchorCtr="0">
            <a:normAutofit/>
          </a:bodyPr>
          <a:lstStyle>
            <a:lvl1pPr algn="l">
              <a:buNone/>
              <a:defRPr sz="800">
                <a:solidFill>
                  <a:schemeClr val="bg1">
                    <a:lumMod val="50000"/>
                  </a:schemeClr>
                </a:solidFill>
              </a:defRPr>
            </a:lvl1pPr>
          </a:lstStyle>
          <a:p>
            <a:pPr lvl="0"/>
            <a:r>
              <a:rPr lang="en-US" dirty="0"/>
              <a:t>Document # TX000000</a:t>
            </a:r>
          </a:p>
        </p:txBody>
      </p:sp>
    </p:spTree>
    <p:extLst>
      <p:ext uri="{BB962C8B-B14F-4D97-AF65-F5344CB8AC3E}">
        <p14:creationId xmlns:p14="http://schemas.microsoft.com/office/powerpoint/2010/main" val="39138339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B6FBD0-0BF7-44AD-8369-ED9E1E42F5A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AF022F0-F14C-4B84-80D3-F680AFF50CC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1CF010A-4FE2-4CCA-A3E7-F5F753C3911D}"/>
              </a:ext>
            </a:extLst>
          </p:cNvPr>
          <p:cNvSpPr>
            <a:spLocks noGrp="1"/>
          </p:cNvSpPr>
          <p:nvPr>
            <p:ph type="dt" sz="half" idx="10"/>
          </p:nvPr>
        </p:nvSpPr>
        <p:spPr/>
        <p:txBody>
          <a:bodyPr/>
          <a:lstStyle/>
          <a:p>
            <a:fld id="{31F409AA-BD47-474A-B0E1-455F10D72826}" type="datetimeFigureOut">
              <a:rPr lang="en-US" smtClean="0"/>
              <a:t>12/4/2020</a:t>
            </a:fld>
            <a:endParaRPr lang="en-US" dirty="0"/>
          </a:p>
        </p:txBody>
      </p:sp>
      <p:sp>
        <p:nvSpPr>
          <p:cNvPr id="5" name="Footer Placeholder 4">
            <a:extLst>
              <a:ext uri="{FF2B5EF4-FFF2-40B4-BE49-F238E27FC236}">
                <a16:creationId xmlns:a16="http://schemas.microsoft.com/office/drawing/2014/main" id="{BAC91B72-9177-47EF-8266-00119AE36A6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2E43B5A-2319-4D43-B77F-E124AE79CB3E}"/>
              </a:ext>
            </a:extLst>
          </p:cNvPr>
          <p:cNvSpPr>
            <a:spLocks noGrp="1"/>
          </p:cNvSpPr>
          <p:nvPr>
            <p:ph type="sldNum" sz="quarter" idx="12"/>
          </p:nvPr>
        </p:nvSpPr>
        <p:spPr/>
        <p:txBody>
          <a:bodyPr/>
          <a:lstStyle/>
          <a:p>
            <a:fld id="{179511DD-A746-4405-97D8-01D55F38170D}" type="slidenum">
              <a:rPr lang="en-US" smtClean="0"/>
              <a:t>‹#›</a:t>
            </a:fld>
            <a:endParaRPr lang="en-US" dirty="0"/>
          </a:p>
        </p:txBody>
      </p:sp>
    </p:spTree>
    <p:extLst>
      <p:ext uri="{BB962C8B-B14F-4D97-AF65-F5344CB8AC3E}">
        <p14:creationId xmlns:p14="http://schemas.microsoft.com/office/powerpoint/2010/main" val="3455051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183139-C4E6-4775-8D6A-A42F8CDC422B}"/>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7BC25D0-EC66-4A41-B2F6-595F31C6CCE6}"/>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25391B7-5C37-429E-8671-F451DE40643D}"/>
              </a:ext>
            </a:extLst>
          </p:cNvPr>
          <p:cNvSpPr>
            <a:spLocks noGrp="1"/>
          </p:cNvSpPr>
          <p:nvPr>
            <p:ph type="dt" sz="half" idx="10"/>
          </p:nvPr>
        </p:nvSpPr>
        <p:spPr/>
        <p:txBody>
          <a:bodyPr/>
          <a:lstStyle/>
          <a:p>
            <a:fld id="{31F409AA-BD47-474A-B0E1-455F10D72826}" type="datetimeFigureOut">
              <a:rPr lang="en-US" smtClean="0"/>
              <a:t>12/4/2020</a:t>
            </a:fld>
            <a:endParaRPr lang="en-US" dirty="0"/>
          </a:p>
        </p:txBody>
      </p:sp>
      <p:sp>
        <p:nvSpPr>
          <p:cNvPr id="5" name="Footer Placeholder 4">
            <a:extLst>
              <a:ext uri="{FF2B5EF4-FFF2-40B4-BE49-F238E27FC236}">
                <a16:creationId xmlns:a16="http://schemas.microsoft.com/office/drawing/2014/main" id="{A41ADA91-46E9-43C5-9058-70CF92F9EF3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8E691EB-4E28-4775-A19B-F2F94B2FA0DB}"/>
              </a:ext>
            </a:extLst>
          </p:cNvPr>
          <p:cNvSpPr>
            <a:spLocks noGrp="1"/>
          </p:cNvSpPr>
          <p:nvPr>
            <p:ph type="sldNum" sz="quarter" idx="12"/>
          </p:nvPr>
        </p:nvSpPr>
        <p:spPr/>
        <p:txBody>
          <a:bodyPr/>
          <a:lstStyle/>
          <a:p>
            <a:fld id="{179511DD-A746-4405-97D8-01D55F38170D}" type="slidenum">
              <a:rPr lang="en-US" smtClean="0"/>
              <a:t>‹#›</a:t>
            </a:fld>
            <a:endParaRPr lang="en-US" dirty="0"/>
          </a:p>
        </p:txBody>
      </p:sp>
    </p:spTree>
    <p:extLst>
      <p:ext uri="{BB962C8B-B14F-4D97-AF65-F5344CB8AC3E}">
        <p14:creationId xmlns:p14="http://schemas.microsoft.com/office/powerpoint/2010/main" val="32857697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70D18F-453E-4E2F-9F6C-A666DE48B2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9919B67-B6EE-46FD-BDF9-3CF7B1F8005F}"/>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873BFA6-4BDE-4B3D-9CA1-466B612CCFBC}"/>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BF03E7E-7027-4F6E-9E35-45CEBA259C23}"/>
              </a:ext>
            </a:extLst>
          </p:cNvPr>
          <p:cNvSpPr>
            <a:spLocks noGrp="1"/>
          </p:cNvSpPr>
          <p:nvPr>
            <p:ph type="dt" sz="half" idx="10"/>
          </p:nvPr>
        </p:nvSpPr>
        <p:spPr/>
        <p:txBody>
          <a:bodyPr/>
          <a:lstStyle/>
          <a:p>
            <a:fld id="{31F409AA-BD47-474A-B0E1-455F10D72826}" type="datetimeFigureOut">
              <a:rPr lang="en-US" smtClean="0"/>
              <a:t>12/4/2020</a:t>
            </a:fld>
            <a:endParaRPr lang="en-US" dirty="0"/>
          </a:p>
        </p:txBody>
      </p:sp>
      <p:sp>
        <p:nvSpPr>
          <p:cNvPr id="6" name="Footer Placeholder 5">
            <a:extLst>
              <a:ext uri="{FF2B5EF4-FFF2-40B4-BE49-F238E27FC236}">
                <a16:creationId xmlns:a16="http://schemas.microsoft.com/office/drawing/2014/main" id="{50E1B740-40D3-41D4-8E29-7D89BC387AB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8A299D7C-7BD9-462A-8C29-D050EA401BC2}"/>
              </a:ext>
            </a:extLst>
          </p:cNvPr>
          <p:cNvSpPr>
            <a:spLocks noGrp="1"/>
          </p:cNvSpPr>
          <p:nvPr>
            <p:ph type="sldNum" sz="quarter" idx="12"/>
          </p:nvPr>
        </p:nvSpPr>
        <p:spPr/>
        <p:txBody>
          <a:bodyPr/>
          <a:lstStyle/>
          <a:p>
            <a:fld id="{179511DD-A746-4405-97D8-01D55F38170D}" type="slidenum">
              <a:rPr lang="en-US" smtClean="0"/>
              <a:t>‹#›</a:t>
            </a:fld>
            <a:endParaRPr lang="en-US" dirty="0"/>
          </a:p>
        </p:txBody>
      </p:sp>
    </p:spTree>
    <p:extLst>
      <p:ext uri="{BB962C8B-B14F-4D97-AF65-F5344CB8AC3E}">
        <p14:creationId xmlns:p14="http://schemas.microsoft.com/office/powerpoint/2010/main" val="10506872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1C1A25-99DB-41E9-8FBB-00FE2DEF759B}"/>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3E619A3-4E90-4861-8701-9511D524E9D7}"/>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96BE5DF-8EA0-42BD-A082-3A05873A26E5}"/>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6216E7-78A4-4D50-8054-3BECADD50F71}"/>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A22DF97-E6F4-44B2-A170-6D8F1A86CD05}"/>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6BA9A73-D1E4-4D79-B84F-3CBD15353536}"/>
              </a:ext>
            </a:extLst>
          </p:cNvPr>
          <p:cNvSpPr>
            <a:spLocks noGrp="1"/>
          </p:cNvSpPr>
          <p:nvPr>
            <p:ph type="dt" sz="half" idx="10"/>
          </p:nvPr>
        </p:nvSpPr>
        <p:spPr/>
        <p:txBody>
          <a:bodyPr/>
          <a:lstStyle/>
          <a:p>
            <a:fld id="{31F409AA-BD47-474A-B0E1-455F10D72826}" type="datetimeFigureOut">
              <a:rPr lang="en-US" smtClean="0"/>
              <a:t>12/4/2020</a:t>
            </a:fld>
            <a:endParaRPr lang="en-US" dirty="0"/>
          </a:p>
        </p:txBody>
      </p:sp>
      <p:sp>
        <p:nvSpPr>
          <p:cNvPr id="8" name="Footer Placeholder 7">
            <a:extLst>
              <a:ext uri="{FF2B5EF4-FFF2-40B4-BE49-F238E27FC236}">
                <a16:creationId xmlns:a16="http://schemas.microsoft.com/office/drawing/2014/main" id="{9D960C30-D442-4A5D-A72A-84F68BB1A062}"/>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3DA09DE3-B95E-4AB8-B9D5-3FBBC5694C4E}"/>
              </a:ext>
            </a:extLst>
          </p:cNvPr>
          <p:cNvSpPr>
            <a:spLocks noGrp="1"/>
          </p:cNvSpPr>
          <p:nvPr>
            <p:ph type="sldNum" sz="quarter" idx="12"/>
          </p:nvPr>
        </p:nvSpPr>
        <p:spPr/>
        <p:txBody>
          <a:bodyPr/>
          <a:lstStyle/>
          <a:p>
            <a:fld id="{179511DD-A746-4405-97D8-01D55F38170D}" type="slidenum">
              <a:rPr lang="en-US" smtClean="0"/>
              <a:t>‹#›</a:t>
            </a:fld>
            <a:endParaRPr lang="en-US" dirty="0"/>
          </a:p>
        </p:txBody>
      </p:sp>
    </p:spTree>
    <p:extLst>
      <p:ext uri="{BB962C8B-B14F-4D97-AF65-F5344CB8AC3E}">
        <p14:creationId xmlns:p14="http://schemas.microsoft.com/office/powerpoint/2010/main" val="31884153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0036F-DCB1-4DB9-88B4-5010DD8CDDE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8092631-F1A9-49BA-A952-E8D237F19764}"/>
              </a:ext>
            </a:extLst>
          </p:cNvPr>
          <p:cNvSpPr>
            <a:spLocks noGrp="1"/>
          </p:cNvSpPr>
          <p:nvPr>
            <p:ph type="dt" sz="half" idx="10"/>
          </p:nvPr>
        </p:nvSpPr>
        <p:spPr/>
        <p:txBody>
          <a:bodyPr/>
          <a:lstStyle/>
          <a:p>
            <a:fld id="{31F409AA-BD47-474A-B0E1-455F10D72826}" type="datetimeFigureOut">
              <a:rPr lang="en-US" smtClean="0"/>
              <a:t>12/4/2020</a:t>
            </a:fld>
            <a:endParaRPr lang="en-US" dirty="0"/>
          </a:p>
        </p:txBody>
      </p:sp>
      <p:sp>
        <p:nvSpPr>
          <p:cNvPr id="4" name="Footer Placeholder 3">
            <a:extLst>
              <a:ext uri="{FF2B5EF4-FFF2-40B4-BE49-F238E27FC236}">
                <a16:creationId xmlns:a16="http://schemas.microsoft.com/office/drawing/2014/main" id="{B3596C23-2F0F-4BF9-9BA9-FD1C89BFB85A}"/>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FF59FC33-A8E2-4C09-8C35-5B48004C322E}"/>
              </a:ext>
            </a:extLst>
          </p:cNvPr>
          <p:cNvSpPr>
            <a:spLocks noGrp="1"/>
          </p:cNvSpPr>
          <p:nvPr>
            <p:ph type="sldNum" sz="quarter" idx="12"/>
          </p:nvPr>
        </p:nvSpPr>
        <p:spPr/>
        <p:txBody>
          <a:bodyPr/>
          <a:lstStyle/>
          <a:p>
            <a:fld id="{179511DD-A746-4405-97D8-01D55F38170D}" type="slidenum">
              <a:rPr lang="en-US" smtClean="0"/>
              <a:t>‹#›</a:t>
            </a:fld>
            <a:endParaRPr lang="en-US" dirty="0"/>
          </a:p>
        </p:txBody>
      </p:sp>
    </p:spTree>
    <p:extLst>
      <p:ext uri="{BB962C8B-B14F-4D97-AF65-F5344CB8AC3E}">
        <p14:creationId xmlns:p14="http://schemas.microsoft.com/office/powerpoint/2010/main" val="6634057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776B146-37B3-4B62-837C-721296FC9A07}"/>
              </a:ext>
            </a:extLst>
          </p:cNvPr>
          <p:cNvSpPr>
            <a:spLocks noGrp="1"/>
          </p:cNvSpPr>
          <p:nvPr>
            <p:ph type="dt" sz="half" idx="10"/>
          </p:nvPr>
        </p:nvSpPr>
        <p:spPr/>
        <p:txBody>
          <a:bodyPr/>
          <a:lstStyle/>
          <a:p>
            <a:fld id="{31F409AA-BD47-474A-B0E1-455F10D72826}" type="datetimeFigureOut">
              <a:rPr lang="en-US" smtClean="0"/>
              <a:t>12/4/2020</a:t>
            </a:fld>
            <a:endParaRPr lang="en-US" dirty="0"/>
          </a:p>
        </p:txBody>
      </p:sp>
      <p:sp>
        <p:nvSpPr>
          <p:cNvPr id="3" name="Footer Placeholder 2">
            <a:extLst>
              <a:ext uri="{FF2B5EF4-FFF2-40B4-BE49-F238E27FC236}">
                <a16:creationId xmlns:a16="http://schemas.microsoft.com/office/drawing/2014/main" id="{1C0959A4-9867-4337-B727-0A4787A4016C}"/>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551F5569-1949-482B-8A7A-43BD50CD238E}"/>
              </a:ext>
            </a:extLst>
          </p:cNvPr>
          <p:cNvSpPr>
            <a:spLocks noGrp="1"/>
          </p:cNvSpPr>
          <p:nvPr>
            <p:ph type="sldNum" sz="quarter" idx="12"/>
          </p:nvPr>
        </p:nvSpPr>
        <p:spPr/>
        <p:txBody>
          <a:bodyPr/>
          <a:lstStyle/>
          <a:p>
            <a:fld id="{179511DD-A746-4405-97D8-01D55F38170D}" type="slidenum">
              <a:rPr lang="en-US" smtClean="0"/>
              <a:t>‹#›</a:t>
            </a:fld>
            <a:endParaRPr lang="en-US" dirty="0"/>
          </a:p>
        </p:txBody>
      </p:sp>
    </p:spTree>
    <p:extLst>
      <p:ext uri="{BB962C8B-B14F-4D97-AF65-F5344CB8AC3E}">
        <p14:creationId xmlns:p14="http://schemas.microsoft.com/office/powerpoint/2010/main" val="40788456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7FAD7-9BB0-4AF5-8BE6-608B193E30FB}"/>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66AAD39-8200-46CE-8158-473C519ADD97}"/>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40FDFA1-4C2F-4987-AA32-34700E2571C2}"/>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77212D8-FBA9-4D27-A265-651E6F6CAA5F}"/>
              </a:ext>
            </a:extLst>
          </p:cNvPr>
          <p:cNvSpPr>
            <a:spLocks noGrp="1"/>
          </p:cNvSpPr>
          <p:nvPr>
            <p:ph type="dt" sz="half" idx="10"/>
          </p:nvPr>
        </p:nvSpPr>
        <p:spPr/>
        <p:txBody>
          <a:bodyPr/>
          <a:lstStyle/>
          <a:p>
            <a:fld id="{31F409AA-BD47-474A-B0E1-455F10D72826}" type="datetimeFigureOut">
              <a:rPr lang="en-US" smtClean="0"/>
              <a:t>12/4/2020</a:t>
            </a:fld>
            <a:endParaRPr lang="en-US" dirty="0"/>
          </a:p>
        </p:txBody>
      </p:sp>
      <p:sp>
        <p:nvSpPr>
          <p:cNvPr id="6" name="Footer Placeholder 5">
            <a:extLst>
              <a:ext uri="{FF2B5EF4-FFF2-40B4-BE49-F238E27FC236}">
                <a16:creationId xmlns:a16="http://schemas.microsoft.com/office/drawing/2014/main" id="{1FEDFA3E-06D1-47CB-963F-9A42BA247198}"/>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4605B8D-F072-4789-963F-F64364313B9A}"/>
              </a:ext>
            </a:extLst>
          </p:cNvPr>
          <p:cNvSpPr>
            <a:spLocks noGrp="1"/>
          </p:cNvSpPr>
          <p:nvPr>
            <p:ph type="sldNum" sz="quarter" idx="12"/>
          </p:nvPr>
        </p:nvSpPr>
        <p:spPr/>
        <p:txBody>
          <a:bodyPr/>
          <a:lstStyle/>
          <a:p>
            <a:fld id="{179511DD-A746-4405-97D8-01D55F38170D}" type="slidenum">
              <a:rPr lang="en-US" smtClean="0"/>
              <a:t>‹#›</a:t>
            </a:fld>
            <a:endParaRPr lang="en-US" dirty="0"/>
          </a:p>
        </p:txBody>
      </p:sp>
    </p:spTree>
    <p:extLst>
      <p:ext uri="{BB962C8B-B14F-4D97-AF65-F5344CB8AC3E}">
        <p14:creationId xmlns:p14="http://schemas.microsoft.com/office/powerpoint/2010/main" val="17234431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EBA6DE-4DD5-461D-9486-9D08BC744D6C}"/>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F020E91-DB4F-44B1-AA27-25EC6AB691B9}"/>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2A10FF8B-E7EA-461B-B681-BB8321BC3DEE}"/>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79C58D4-DDB9-48A3-922B-E514BCDE7919}"/>
              </a:ext>
            </a:extLst>
          </p:cNvPr>
          <p:cNvSpPr>
            <a:spLocks noGrp="1"/>
          </p:cNvSpPr>
          <p:nvPr>
            <p:ph type="dt" sz="half" idx="10"/>
          </p:nvPr>
        </p:nvSpPr>
        <p:spPr/>
        <p:txBody>
          <a:bodyPr/>
          <a:lstStyle/>
          <a:p>
            <a:fld id="{31F409AA-BD47-474A-B0E1-455F10D72826}" type="datetimeFigureOut">
              <a:rPr lang="en-US" smtClean="0"/>
              <a:t>12/4/2020</a:t>
            </a:fld>
            <a:endParaRPr lang="en-US" dirty="0"/>
          </a:p>
        </p:txBody>
      </p:sp>
      <p:sp>
        <p:nvSpPr>
          <p:cNvPr id="6" name="Footer Placeholder 5">
            <a:extLst>
              <a:ext uri="{FF2B5EF4-FFF2-40B4-BE49-F238E27FC236}">
                <a16:creationId xmlns:a16="http://schemas.microsoft.com/office/drawing/2014/main" id="{0A32083B-91AB-465C-A861-03CD65536FD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FBC63DF-AB74-48BC-BB69-AD10EADA3B16}"/>
              </a:ext>
            </a:extLst>
          </p:cNvPr>
          <p:cNvSpPr>
            <a:spLocks noGrp="1"/>
          </p:cNvSpPr>
          <p:nvPr>
            <p:ph type="sldNum" sz="quarter" idx="12"/>
          </p:nvPr>
        </p:nvSpPr>
        <p:spPr/>
        <p:txBody>
          <a:bodyPr/>
          <a:lstStyle/>
          <a:p>
            <a:fld id="{179511DD-A746-4405-97D8-01D55F38170D}" type="slidenum">
              <a:rPr lang="en-US" smtClean="0"/>
              <a:t>‹#›</a:t>
            </a:fld>
            <a:endParaRPr lang="en-US" dirty="0"/>
          </a:p>
        </p:txBody>
      </p:sp>
    </p:spTree>
    <p:extLst>
      <p:ext uri="{BB962C8B-B14F-4D97-AF65-F5344CB8AC3E}">
        <p14:creationId xmlns:p14="http://schemas.microsoft.com/office/powerpoint/2010/main" val="38595980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615F8-970E-42BB-AEBB-66FE5F8C932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2EFECF2-7432-4D6F-8DC2-157314E879D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7A92E6-3BEC-434F-8CEB-6692CBBEED44}"/>
              </a:ext>
            </a:extLst>
          </p:cNvPr>
          <p:cNvSpPr>
            <a:spLocks noGrp="1"/>
          </p:cNvSpPr>
          <p:nvPr>
            <p:ph type="dt" sz="half" idx="10"/>
          </p:nvPr>
        </p:nvSpPr>
        <p:spPr/>
        <p:txBody>
          <a:bodyPr/>
          <a:lstStyle/>
          <a:p>
            <a:fld id="{31F409AA-BD47-474A-B0E1-455F10D72826}" type="datetimeFigureOut">
              <a:rPr lang="en-US" smtClean="0"/>
              <a:t>12/4/2020</a:t>
            </a:fld>
            <a:endParaRPr lang="en-US" dirty="0"/>
          </a:p>
        </p:txBody>
      </p:sp>
      <p:sp>
        <p:nvSpPr>
          <p:cNvPr id="5" name="Footer Placeholder 4">
            <a:extLst>
              <a:ext uri="{FF2B5EF4-FFF2-40B4-BE49-F238E27FC236}">
                <a16:creationId xmlns:a16="http://schemas.microsoft.com/office/drawing/2014/main" id="{46532D80-C4D7-4056-AA43-508BD3D3B5E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5135086-A793-4961-ACC9-C6D037097D22}"/>
              </a:ext>
            </a:extLst>
          </p:cNvPr>
          <p:cNvSpPr>
            <a:spLocks noGrp="1"/>
          </p:cNvSpPr>
          <p:nvPr>
            <p:ph type="sldNum" sz="quarter" idx="12"/>
          </p:nvPr>
        </p:nvSpPr>
        <p:spPr/>
        <p:txBody>
          <a:bodyPr/>
          <a:lstStyle/>
          <a:p>
            <a:fld id="{179511DD-A746-4405-97D8-01D55F38170D}" type="slidenum">
              <a:rPr lang="en-US" smtClean="0"/>
              <a:t>‹#›</a:t>
            </a:fld>
            <a:endParaRPr lang="en-US" dirty="0"/>
          </a:p>
        </p:txBody>
      </p:sp>
    </p:spTree>
    <p:extLst>
      <p:ext uri="{BB962C8B-B14F-4D97-AF65-F5344CB8AC3E}">
        <p14:creationId xmlns:p14="http://schemas.microsoft.com/office/powerpoint/2010/main" val="24193909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41E9EDB-265F-4BE3-BA55-44ACB5D4E016}"/>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DCA7D0C-1BFB-488D-959F-5EB8384F245A}"/>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FA61B9-6D6E-4C59-B8CD-904C99043223}"/>
              </a:ext>
            </a:extLst>
          </p:cNvPr>
          <p:cNvSpPr>
            <a:spLocks noGrp="1"/>
          </p:cNvSpPr>
          <p:nvPr>
            <p:ph type="dt" sz="half" idx="10"/>
          </p:nvPr>
        </p:nvSpPr>
        <p:spPr/>
        <p:txBody>
          <a:bodyPr/>
          <a:lstStyle/>
          <a:p>
            <a:fld id="{31F409AA-BD47-474A-B0E1-455F10D72826}" type="datetimeFigureOut">
              <a:rPr lang="en-US" smtClean="0"/>
              <a:t>12/4/2020</a:t>
            </a:fld>
            <a:endParaRPr lang="en-US" dirty="0"/>
          </a:p>
        </p:txBody>
      </p:sp>
      <p:sp>
        <p:nvSpPr>
          <p:cNvPr id="5" name="Footer Placeholder 4">
            <a:extLst>
              <a:ext uri="{FF2B5EF4-FFF2-40B4-BE49-F238E27FC236}">
                <a16:creationId xmlns:a16="http://schemas.microsoft.com/office/drawing/2014/main" id="{EEC7A0CC-3589-4CF1-9969-AE1D9BCBE07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3E20609-5015-404B-8D92-A037BD640828}"/>
              </a:ext>
            </a:extLst>
          </p:cNvPr>
          <p:cNvSpPr>
            <a:spLocks noGrp="1"/>
          </p:cNvSpPr>
          <p:nvPr>
            <p:ph type="sldNum" sz="quarter" idx="12"/>
          </p:nvPr>
        </p:nvSpPr>
        <p:spPr/>
        <p:txBody>
          <a:bodyPr/>
          <a:lstStyle/>
          <a:p>
            <a:fld id="{179511DD-A746-4405-97D8-01D55F38170D}" type="slidenum">
              <a:rPr lang="en-US" smtClean="0"/>
              <a:t>‹#›</a:t>
            </a:fld>
            <a:endParaRPr lang="en-US" dirty="0"/>
          </a:p>
        </p:txBody>
      </p:sp>
    </p:spTree>
    <p:extLst>
      <p:ext uri="{BB962C8B-B14F-4D97-AF65-F5344CB8AC3E}">
        <p14:creationId xmlns:p14="http://schemas.microsoft.com/office/powerpoint/2010/main" val="33688382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1752600"/>
            <a:ext cx="6477000" cy="4373563"/>
          </a:xfrm>
        </p:spPr>
        <p:txBody>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9491093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1143000"/>
            <a:ext cx="8229600" cy="914400"/>
          </a:xfrm>
        </p:spPr>
        <p:txBody>
          <a:bodyPr>
            <a:normAutofit/>
          </a:bodyPr>
          <a:lstStyle>
            <a:lvl1pPr algn="l">
              <a:defRPr sz="2800" b="1" baseline="0">
                <a:latin typeface="Arial" pitchFamily="34" charset="0"/>
                <a:cs typeface="Arial" pitchFamily="34" charset="0"/>
              </a:defRPr>
            </a:lvl1pPr>
          </a:lstStyle>
          <a:p>
            <a:r>
              <a:rPr lang="en-US" dirty="0"/>
              <a:t>Click to edit Master title style</a:t>
            </a:r>
            <a:br>
              <a:rPr lang="en-US" dirty="0"/>
            </a:br>
            <a:r>
              <a:rPr lang="en-US" dirty="0"/>
              <a:t>2 line title</a:t>
            </a:r>
          </a:p>
        </p:txBody>
      </p:sp>
      <p:sp>
        <p:nvSpPr>
          <p:cNvPr id="3" name="Content Placeholder 2"/>
          <p:cNvSpPr>
            <a:spLocks noGrp="1"/>
          </p:cNvSpPr>
          <p:nvPr>
            <p:ph idx="1"/>
          </p:nvPr>
        </p:nvSpPr>
        <p:spPr>
          <a:xfrm>
            <a:off x="1371600" y="2209800"/>
            <a:ext cx="64770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0316501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extLst>
      <p:ext uri="{BB962C8B-B14F-4D97-AF65-F5344CB8AC3E}">
        <p14:creationId xmlns:p14="http://schemas.microsoft.com/office/powerpoint/2010/main" val="19030365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extLst>
      <p:ext uri="{BB962C8B-B14F-4D97-AF65-F5344CB8AC3E}">
        <p14:creationId xmlns:p14="http://schemas.microsoft.com/office/powerpoint/2010/main" val="36603298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01594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extLst>
      <p:ext uri="{BB962C8B-B14F-4D97-AF65-F5344CB8AC3E}">
        <p14:creationId xmlns:p14="http://schemas.microsoft.com/office/powerpoint/2010/main" val="4098037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627518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C34C4-90AF-428A-8034-3A39FD233FCB}"/>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5CF5999-C85D-4A8F-8667-B30A75B5650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856A069-8B79-43D5-8D3E-1C56F2E4E686}"/>
              </a:ext>
            </a:extLst>
          </p:cNvPr>
          <p:cNvSpPr>
            <a:spLocks noGrp="1"/>
          </p:cNvSpPr>
          <p:nvPr>
            <p:ph type="dt" sz="half" idx="10"/>
          </p:nvPr>
        </p:nvSpPr>
        <p:spPr/>
        <p:txBody>
          <a:bodyPr/>
          <a:lstStyle/>
          <a:p>
            <a:fld id="{31F409AA-BD47-474A-B0E1-455F10D72826}" type="datetimeFigureOut">
              <a:rPr lang="en-US" smtClean="0"/>
              <a:t>12/4/2020</a:t>
            </a:fld>
            <a:endParaRPr lang="en-US" dirty="0"/>
          </a:p>
        </p:txBody>
      </p:sp>
      <p:sp>
        <p:nvSpPr>
          <p:cNvPr id="5" name="Footer Placeholder 4">
            <a:extLst>
              <a:ext uri="{FF2B5EF4-FFF2-40B4-BE49-F238E27FC236}">
                <a16:creationId xmlns:a16="http://schemas.microsoft.com/office/drawing/2014/main" id="{8F7E970B-6453-4A29-A091-7418447C36E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1D28AB9-7CA0-4C72-93F3-07313FD970EB}"/>
              </a:ext>
            </a:extLst>
          </p:cNvPr>
          <p:cNvSpPr>
            <a:spLocks noGrp="1"/>
          </p:cNvSpPr>
          <p:nvPr>
            <p:ph type="sldNum" sz="quarter" idx="12"/>
          </p:nvPr>
        </p:nvSpPr>
        <p:spPr/>
        <p:txBody>
          <a:bodyPr/>
          <a:lstStyle/>
          <a:p>
            <a:fld id="{179511DD-A746-4405-97D8-01D55F38170D}" type="slidenum">
              <a:rPr lang="en-US" smtClean="0"/>
              <a:t>‹#›</a:t>
            </a:fld>
            <a:endParaRPr lang="en-US" dirty="0"/>
          </a:p>
        </p:txBody>
      </p:sp>
    </p:spTree>
    <p:extLst>
      <p:ext uri="{BB962C8B-B14F-4D97-AF65-F5344CB8AC3E}">
        <p14:creationId xmlns:p14="http://schemas.microsoft.com/office/powerpoint/2010/main" val="37965370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838200"/>
            <a:ext cx="7772400" cy="5794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77765256"/>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Lst>
  <p:txStyles>
    <p:title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FE953B8-68EE-417D-99B5-8BD3B126CF20}"/>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EA9C2BA-07ED-40BA-A1A8-F68B195F82C0}"/>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1C43B2-279A-4567-B3A3-F44B02C2B00A}"/>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F409AA-BD47-474A-B0E1-455F10D72826}" type="datetimeFigureOut">
              <a:rPr lang="en-US" smtClean="0"/>
              <a:t>12/4/2020</a:t>
            </a:fld>
            <a:endParaRPr lang="en-US" dirty="0"/>
          </a:p>
        </p:txBody>
      </p:sp>
      <p:sp>
        <p:nvSpPr>
          <p:cNvPr id="5" name="Footer Placeholder 4">
            <a:extLst>
              <a:ext uri="{FF2B5EF4-FFF2-40B4-BE49-F238E27FC236}">
                <a16:creationId xmlns:a16="http://schemas.microsoft.com/office/drawing/2014/main" id="{F82B33DA-6CD4-451E-A096-DBA3B4104AD5}"/>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69C88116-F965-4875-BE4A-894973FE46C2}"/>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9511DD-A746-4405-97D8-01D55F38170D}" type="slidenum">
              <a:rPr lang="en-US" smtClean="0"/>
              <a:t>‹#›</a:t>
            </a:fld>
            <a:endParaRPr lang="en-US" dirty="0"/>
          </a:p>
        </p:txBody>
      </p:sp>
    </p:spTree>
    <p:extLst>
      <p:ext uri="{BB962C8B-B14F-4D97-AF65-F5344CB8AC3E}">
        <p14:creationId xmlns:p14="http://schemas.microsoft.com/office/powerpoint/2010/main" val="1747811449"/>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1676400"/>
            <a:ext cx="9144000" cy="2209800"/>
          </a:xfrm>
        </p:spPr>
        <p:txBody>
          <a:bodyPr>
            <a:normAutofit/>
          </a:bodyPr>
          <a:lstStyle/>
          <a:p>
            <a:r>
              <a:rPr lang="en-US" sz="3600" dirty="0"/>
              <a:t>What’s in a Name? </a:t>
            </a:r>
            <a:br>
              <a:rPr lang="en-US" sz="3600" dirty="0"/>
            </a:br>
            <a:r>
              <a:rPr lang="en-US" sz="3600" dirty="0"/>
              <a:t>The Dynamism</a:t>
            </a:r>
            <a:br>
              <a:rPr lang="en-US" sz="3600" dirty="0"/>
            </a:br>
            <a:r>
              <a:rPr lang="en-US" sz="3600" dirty="0"/>
              <a:t>of the Eucharist</a:t>
            </a:r>
          </a:p>
        </p:txBody>
      </p:sp>
      <p:sp>
        <p:nvSpPr>
          <p:cNvPr id="3" name="Subtitle 2"/>
          <p:cNvSpPr txBox="1">
            <a:spLocks/>
          </p:cNvSpPr>
          <p:nvPr/>
        </p:nvSpPr>
        <p:spPr>
          <a:xfrm>
            <a:off x="-30866" y="4177862"/>
            <a:ext cx="9144000" cy="990600"/>
          </a:xfrm>
          <a:prstGeom prst="rect">
            <a:avLst/>
          </a:prstGeom>
        </p:spPr>
        <p:txBody>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i="1" dirty="0"/>
              <a:t>Sacraments and God’s Grace</a:t>
            </a:r>
          </a:p>
          <a:p>
            <a:pPr marL="0" indent="0" algn="ctr">
              <a:buNone/>
            </a:pPr>
            <a:r>
              <a:rPr lang="en-US" dirty="0"/>
              <a:t>Unit 3, Learning Experience 5</a:t>
            </a:r>
          </a:p>
        </p:txBody>
      </p:sp>
      <p:sp>
        <p:nvSpPr>
          <p:cNvPr id="5" name="Text Placeholder 3"/>
          <p:cNvSpPr>
            <a:spLocks noGrp="1"/>
          </p:cNvSpPr>
          <p:nvPr/>
        </p:nvSpPr>
        <p:spPr>
          <a:xfrm>
            <a:off x="0" y="5562600"/>
            <a:ext cx="9144000" cy="123111"/>
          </a:xfrm>
          <a:prstGeom prst="rect">
            <a:avLst/>
          </a:prstGeom>
        </p:spPr>
        <p:txBody>
          <a:bodyPr vert="horz" wrap="square" lIns="0" tIns="0" rIns="0" bIns="0" rtlCol="0" anchor="ctr" anchorCtr="0">
            <a:spAutoFit/>
          </a:bodyPr>
          <a:lstStyle>
            <a:lvl1pPr marL="342900" indent="-342900" algn="l" defTabSz="914400" rtl="0" eaLnBrk="1" latinLnBrk="0" hangingPunct="1">
              <a:spcBef>
                <a:spcPct val="20000"/>
              </a:spcBef>
              <a:buFont typeface="Arial" pitchFamily="34" charset="0"/>
              <a:buNone/>
              <a:defRPr sz="800" kern="1200">
                <a:solidFill>
                  <a:schemeClr val="bg1">
                    <a:lumMod val="50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800" b="0" i="0" u="none" strike="noStrike" kern="1200" cap="none" spc="0" normalizeH="0" baseline="0" noProof="0" dirty="0">
                <a:ln>
                  <a:noFill/>
                </a:ln>
                <a:solidFill>
                  <a:prstClr val="white">
                    <a:lumMod val="50000"/>
                  </a:prstClr>
                </a:solidFill>
                <a:effectLst/>
                <a:uLnTx/>
                <a:uFillTx/>
                <a:latin typeface="Arial" pitchFamily="34" charset="0"/>
                <a:ea typeface="+mn-ea"/>
                <a:cs typeface="Arial" pitchFamily="34" charset="0"/>
              </a:rPr>
              <a:t>Document #: TX006891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object, indoor, mirror, table&#10;&#10;Description automatically generated">
            <a:extLst>
              <a:ext uri="{FF2B5EF4-FFF2-40B4-BE49-F238E27FC236}">
                <a16:creationId xmlns:a16="http://schemas.microsoft.com/office/drawing/2014/main" id="{3D0BB099-5FA5-864F-8696-DC975DD42490}"/>
              </a:ext>
            </a:extLst>
          </p:cNvPr>
          <p:cNvPicPr>
            <a:picLocks noChangeAspect="1"/>
          </p:cNvPicPr>
          <p:nvPr/>
        </p:nvPicPr>
        <p:blipFill rotWithShape="1">
          <a:blip r:embed="rId3">
            <a:extLst>
              <a:ext uri="{28A0092B-C50C-407E-A947-70E740481C1C}">
                <a14:useLocalDpi xmlns:a14="http://schemas.microsoft.com/office/drawing/2010/main" val="0"/>
              </a:ext>
            </a:extLst>
          </a:blip>
          <a:srcRect l="114" t="7217" r="17411"/>
          <a:stretch/>
        </p:blipFill>
        <p:spPr>
          <a:xfrm>
            <a:off x="0" y="0"/>
            <a:ext cx="9144000" cy="6858000"/>
          </a:xfrm>
          <a:prstGeom prst="rect">
            <a:avLst/>
          </a:prstGeom>
        </p:spPr>
      </p:pic>
      <p:sp>
        <p:nvSpPr>
          <p:cNvPr id="6" name="Rectangle 5">
            <a:extLst>
              <a:ext uri="{FF2B5EF4-FFF2-40B4-BE49-F238E27FC236}">
                <a16:creationId xmlns:a16="http://schemas.microsoft.com/office/drawing/2014/main" id="{D9E787C7-27A1-4210-B69D-63DB8F577912}"/>
              </a:ext>
            </a:extLst>
          </p:cNvPr>
          <p:cNvSpPr/>
          <p:nvPr/>
        </p:nvSpPr>
        <p:spPr>
          <a:xfrm>
            <a:off x="-2" y="0"/>
            <a:ext cx="9144000" cy="6858000"/>
          </a:xfrm>
          <a:prstGeom prst="rect">
            <a:avLst/>
          </a:prstGeom>
          <a:gradFill>
            <a:gsLst>
              <a:gs pos="46000">
                <a:schemeClr val="bg1">
                  <a:alpha val="5000"/>
                  <a:lumMod val="100000"/>
                </a:schemeClr>
              </a:gs>
              <a:gs pos="100000">
                <a:schemeClr val="bg1"/>
              </a:gs>
            </a:gsLs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 dirty="0"/>
          </a:p>
        </p:txBody>
      </p:sp>
      <p:sp>
        <p:nvSpPr>
          <p:cNvPr id="4" name="Rectangle 3"/>
          <p:cNvSpPr/>
          <p:nvPr/>
        </p:nvSpPr>
        <p:spPr>
          <a:xfrm>
            <a:off x="2349500" y="5105400"/>
            <a:ext cx="4419600" cy="1323439"/>
          </a:xfrm>
          <a:prstGeom prst="rect">
            <a:avLst/>
          </a:prstGeom>
        </p:spPr>
        <p:txBody>
          <a:bodyPr wrap="square">
            <a:spAutoFit/>
          </a:bodyPr>
          <a:lstStyle/>
          <a:p>
            <a:pPr algn="ctr"/>
            <a:r>
              <a:rPr lang="en-US" sz="4000" b="1" dirty="0">
                <a:latin typeface="Arial" pitchFamily="34" charset="0"/>
                <a:cs typeface="Arial" pitchFamily="34" charset="0"/>
              </a:rPr>
              <a:t>Christ Is Present in the Eucharist</a:t>
            </a:r>
          </a:p>
        </p:txBody>
      </p:sp>
    </p:spTree>
    <p:extLst>
      <p:ext uri="{BB962C8B-B14F-4D97-AF65-F5344CB8AC3E}">
        <p14:creationId xmlns:p14="http://schemas.microsoft.com/office/powerpoint/2010/main" val="32386633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67F67DB-85DD-984C-B8BE-EFCB315C74C3}"/>
              </a:ext>
            </a:extLst>
          </p:cNvPr>
          <p:cNvSpPr txBox="1">
            <a:spLocks/>
          </p:cNvSpPr>
          <p:nvPr/>
        </p:nvSpPr>
        <p:spPr>
          <a:xfrm>
            <a:off x="1219201" y="1219200"/>
            <a:ext cx="6248400" cy="3962400"/>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Aft>
                <a:spcPts val="1200"/>
              </a:spcAft>
              <a:buFont typeface="Arial" pitchFamily="34" charset="0"/>
              <a:buNone/>
            </a:pPr>
            <a:r>
              <a:rPr lang="en-US" sz="1800" b="1" dirty="0"/>
              <a:t>Acknowledgment</a:t>
            </a:r>
          </a:p>
          <a:p>
            <a:pPr marL="0" indent="0">
              <a:buNone/>
            </a:pPr>
            <a:r>
              <a:rPr lang="en-US" sz="1400" dirty="0"/>
              <a:t>The scriptural quotation used in this presentation is taken from the </a:t>
            </a:r>
            <a:r>
              <a:rPr lang="en-US" sz="1400" i="1" dirty="0"/>
              <a:t>New American Bible, revised edition </a:t>
            </a:r>
            <a:r>
              <a:rPr lang="en-US" sz="1400" dirty="0"/>
              <a:t>© 2010, 1991, 1986, 1970 Confraternity of Christian Doctrine, Washington, DC. All Rights Reserved. No part of the </a:t>
            </a:r>
            <a:r>
              <a:rPr lang="en-US" sz="1400" i="1" dirty="0"/>
              <a:t>New American Bible</a:t>
            </a:r>
            <a:r>
              <a:rPr lang="en-US" sz="1400" dirty="0"/>
              <a:t> may be reproduced or transmitted in any form or by any means, electronic or mechanical, including photocopying, recording, or by any information storage and retrieval system, without permission in writing from the copyright owner.)</a:t>
            </a:r>
          </a:p>
        </p:txBody>
      </p:sp>
    </p:spTree>
    <p:extLst>
      <p:ext uri="{BB962C8B-B14F-4D97-AF65-F5344CB8AC3E}">
        <p14:creationId xmlns:p14="http://schemas.microsoft.com/office/powerpoint/2010/main" val="39898249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glass of wine on a table&#10;&#10;Description automatically generated">
            <a:extLst>
              <a:ext uri="{FF2B5EF4-FFF2-40B4-BE49-F238E27FC236}">
                <a16:creationId xmlns:a16="http://schemas.microsoft.com/office/drawing/2014/main" id="{89809A64-9BD4-4005-82FC-58104DF05251}"/>
              </a:ext>
            </a:extLst>
          </p:cNvPr>
          <p:cNvPicPr>
            <a:picLocks noChangeAspect="1"/>
          </p:cNvPicPr>
          <p:nvPr/>
        </p:nvPicPr>
        <p:blipFill rotWithShape="1">
          <a:blip r:embed="rId3">
            <a:extLst>
              <a:ext uri="{28A0092B-C50C-407E-A947-70E740481C1C}">
                <a14:useLocalDpi xmlns:a14="http://schemas.microsoft.com/office/drawing/2010/main" val="0"/>
              </a:ext>
            </a:extLst>
          </a:blip>
          <a:srcRect l="340" t="8309" r="18027" b="14813"/>
          <a:stretch/>
        </p:blipFill>
        <p:spPr>
          <a:xfrm>
            <a:off x="0" y="12700"/>
            <a:ext cx="9144000" cy="6858000"/>
          </a:xfrm>
          <a:prstGeom prst="rect">
            <a:avLst/>
          </a:prstGeom>
        </p:spPr>
      </p:pic>
      <p:sp>
        <p:nvSpPr>
          <p:cNvPr id="9" name="Rectangle 8">
            <a:extLst>
              <a:ext uri="{FF2B5EF4-FFF2-40B4-BE49-F238E27FC236}">
                <a16:creationId xmlns:a16="http://schemas.microsoft.com/office/drawing/2014/main" id="{E51B353E-FFF7-4ABD-974A-5CB729887140}"/>
              </a:ext>
            </a:extLst>
          </p:cNvPr>
          <p:cNvSpPr/>
          <p:nvPr/>
        </p:nvSpPr>
        <p:spPr>
          <a:xfrm>
            <a:off x="-2" y="0"/>
            <a:ext cx="9144000" cy="6858000"/>
          </a:xfrm>
          <a:prstGeom prst="rect">
            <a:avLst/>
          </a:prstGeom>
          <a:gradFill>
            <a:gsLst>
              <a:gs pos="46000">
                <a:schemeClr val="bg1">
                  <a:alpha val="5000"/>
                  <a:lumMod val="100000"/>
                </a:schemeClr>
              </a:gs>
              <a:gs pos="100000">
                <a:schemeClr val="bg1"/>
              </a:gs>
            </a:gsLs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 dirty="0"/>
          </a:p>
        </p:txBody>
      </p:sp>
      <p:sp>
        <p:nvSpPr>
          <p:cNvPr id="3" name="Rectangle 2">
            <a:extLst>
              <a:ext uri="{FF2B5EF4-FFF2-40B4-BE49-F238E27FC236}">
                <a16:creationId xmlns:a16="http://schemas.microsoft.com/office/drawing/2014/main" id="{33EC426C-4A60-9F41-8E72-A258EDBD0883}"/>
              </a:ext>
            </a:extLst>
          </p:cNvPr>
          <p:cNvSpPr/>
          <p:nvPr/>
        </p:nvSpPr>
        <p:spPr>
          <a:xfrm>
            <a:off x="2590800" y="5486400"/>
            <a:ext cx="4648200" cy="707886"/>
          </a:xfrm>
          <a:prstGeom prst="rect">
            <a:avLst/>
          </a:prstGeom>
        </p:spPr>
        <p:txBody>
          <a:bodyPr wrap="square">
            <a:spAutoFit/>
          </a:bodyPr>
          <a:lstStyle/>
          <a:p>
            <a:pPr lvl="0"/>
            <a:r>
              <a:rPr lang="en-US" sz="4000" b="1" dirty="0">
                <a:latin typeface="Arial" pitchFamily="34" charset="0"/>
                <a:cs typeface="Arial" pitchFamily="34" charset="0"/>
              </a:rPr>
              <a:t>The Eucharist</a:t>
            </a:r>
          </a:p>
        </p:txBody>
      </p:sp>
    </p:spTree>
    <p:extLst>
      <p:ext uri="{BB962C8B-B14F-4D97-AF65-F5344CB8AC3E}">
        <p14:creationId xmlns:p14="http://schemas.microsoft.com/office/powerpoint/2010/main" val="31727144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erson sitting at a table&#10;&#10;Description automatically generated">
            <a:extLst>
              <a:ext uri="{FF2B5EF4-FFF2-40B4-BE49-F238E27FC236}">
                <a16:creationId xmlns:a16="http://schemas.microsoft.com/office/drawing/2014/main" id="{81D219F8-1EBE-E94B-AD44-7A9CDBB6AB16}"/>
              </a:ext>
            </a:extLst>
          </p:cNvPr>
          <p:cNvPicPr>
            <a:picLocks noChangeAspect="1"/>
          </p:cNvPicPr>
          <p:nvPr/>
        </p:nvPicPr>
        <p:blipFill rotWithShape="1">
          <a:blip r:embed="rId3">
            <a:extLst>
              <a:ext uri="{28A0092B-C50C-407E-A947-70E740481C1C}">
                <a14:useLocalDpi xmlns:a14="http://schemas.microsoft.com/office/drawing/2010/main" val="0"/>
              </a:ext>
            </a:extLst>
          </a:blip>
          <a:srcRect l="2048" t="185" r="16033" b="185"/>
          <a:stretch/>
        </p:blipFill>
        <p:spPr>
          <a:xfrm>
            <a:off x="0" y="0"/>
            <a:ext cx="9144000" cy="6858000"/>
          </a:xfrm>
          <a:prstGeom prst="rect">
            <a:avLst/>
          </a:prstGeom>
        </p:spPr>
      </p:pic>
      <p:sp>
        <p:nvSpPr>
          <p:cNvPr id="5" name="Rectangle 4">
            <a:extLst>
              <a:ext uri="{FF2B5EF4-FFF2-40B4-BE49-F238E27FC236}">
                <a16:creationId xmlns:a16="http://schemas.microsoft.com/office/drawing/2014/main" id="{B163C54B-F46F-4917-A80E-4B75D2F791FC}"/>
              </a:ext>
            </a:extLst>
          </p:cNvPr>
          <p:cNvSpPr/>
          <p:nvPr/>
        </p:nvSpPr>
        <p:spPr>
          <a:xfrm>
            <a:off x="-2" y="0"/>
            <a:ext cx="9144000" cy="6858000"/>
          </a:xfrm>
          <a:prstGeom prst="rect">
            <a:avLst/>
          </a:prstGeom>
          <a:gradFill>
            <a:gsLst>
              <a:gs pos="46000">
                <a:schemeClr val="bg1">
                  <a:alpha val="5000"/>
                  <a:lumMod val="100000"/>
                </a:schemeClr>
              </a:gs>
              <a:gs pos="100000">
                <a:schemeClr val="bg1"/>
              </a:gs>
            </a:gsLs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 dirty="0"/>
          </a:p>
        </p:txBody>
      </p:sp>
      <p:sp>
        <p:nvSpPr>
          <p:cNvPr id="7" name="Rectangle 6">
            <a:extLst>
              <a:ext uri="{FF2B5EF4-FFF2-40B4-BE49-F238E27FC236}">
                <a16:creationId xmlns:a16="http://schemas.microsoft.com/office/drawing/2014/main" id="{6C3C8230-C5F1-654A-BFC0-A75CADB71D99}"/>
              </a:ext>
            </a:extLst>
          </p:cNvPr>
          <p:cNvSpPr/>
          <p:nvPr/>
        </p:nvSpPr>
        <p:spPr>
          <a:xfrm>
            <a:off x="835152" y="5638800"/>
            <a:ext cx="8305800" cy="584775"/>
          </a:xfrm>
          <a:prstGeom prst="rect">
            <a:avLst/>
          </a:prstGeom>
        </p:spPr>
        <p:txBody>
          <a:bodyPr wrap="square">
            <a:spAutoFit/>
          </a:bodyPr>
          <a:lstStyle/>
          <a:p>
            <a:r>
              <a:rPr lang="en-US" sz="3200" b="1" dirty="0"/>
              <a:t>What is the meaning of the word </a:t>
            </a:r>
            <a:r>
              <a:rPr lang="en-US" sz="3200" b="1" i="1" dirty="0"/>
              <a:t>Eucharist</a:t>
            </a:r>
            <a:r>
              <a:rPr lang="en-US" sz="3200" b="1" dirty="0"/>
              <a:t>?</a:t>
            </a:r>
          </a:p>
        </p:txBody>
      </p:sp>
    </p:spTree>
    <p:extLst>
      <p:ext uri="{BB962C8B-B14F-4D97-AF65-F5344CB8AC3E}">
        <p14:creationId xmlns:p14="http://schemas.microsoft.com/office/powerpoint/2010/main" val="38680440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people in a room&#10;&#10;Description automatically generated">
            <a:extLst>
              <a:ext uri="{FF2B5EF4-FFF2-40B4-BE49-F238E27FC236}">
                <a16:creationId xmlns:a16="http://schemas.microsoft.com/office/drawing/2014/main" id="{F4B2E94B-679B-3248-A196-B50DFD4C1BB5}"/>
              </a:ext>
            </a:extLst>
          </p:cNvPr>
          <p:cNvPicPr>
            <a:picLocks noChangeAspect="1"/>
          </p:cNvPicPr>
          <p:nvPr/>
        </p:nvPicPr>
        <p:blipFill rotWithShape="1">
          <a:blip r:embed="rId3">
            <a:extLst>
              <a:ext uri="{28A0092B-C50C-407E-A947-70E740481C1C}">
                <a14:useLocalDpi xmlns:a14="http://schemas.microsoft.com/office/drawing/2010/main" val="0"/>
              </a:ext>
            </a:extLst>
          </a:blip>
          <a:srcRect l="7407" r="3704"/>
          <a:stretch/>
        </p:blipFill>
        <p:spPr>
          <a:xfrm>
            <a:off x="0" y="0"/>
            <a:ext cx="9144000" cy="6858000"/>
          </a:xfrm>
          <a:prstGeom prst="rect">
            <a:avLst/>
          </a:prstGeom>
        </p:spPr>
      </p:pic>
      <p:sp>
        <p:nvSpPr>
          <p:cNvPr id="6" name="Rectangle 5">
            <a:extLst>
              <a:ext uri="{FF2B5EF4-FFF2-40B4-BE49-F238E27FC236}">
                <a16:creationId xmlns:a16="http://schemas.microsoft.com/office/drawing/2014/main" id="{6572E290-E043-4C89-B7FE-C6A6E0E19039}"/>
              </a:ext>
            </a:extLst>
          </p:cNvPr>
          <p:cNvSpPr/>
          <p:nvPr/>
        </p:nvSpPr>
        <p:spPr>
          <a:xfrm>
            <a:off x="-2" y="0"/>
            <a:ext cx="9144000" cy="6858000"/>
          </a:xfrm>
          <a:prstGeom prst="rect">
            <a:avLst/>
          </a:prstGeom>
          <a:gradFill>
            <a:gsLst>
              <a:gs pos="46000">
                <a:schemeClr val="bg1">
                  <a:alpha val="5000"/>
                  <a:lumMod val="100000"/>
                </a:schemeClr>
              </a:gs>
              <a:gs pos="100000">
                <a:schemeClr val="bg1"/>
              </a:gs>
            </a:gsLs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 dirty="0"/>
          </a:p>
        </p:txBody>
      </p:sp>
      <p:sp>
        <p:nvSpPr>
          <p:cNvPr id="5" name="Rectangle 4"/>
          <p:cNvSpPr/>
          <p:nvPr/>
        </p:nvSpPr>
        <p:spPr>
          <a:xfrm>
            <a:off x="2225748" y="5638800"/>
            <a:ext cx="4692503" cy="707886"/>
          </a:xfrm>
          <a:prstGeom prst="rect">
            <a:avLst/>
          </a:prstGeom>
        </p:spPr>
        <p:txBody>
          <a:bodyPr wrap="none">
            <a:spAutoFit/>
          </a:bodyPr>
          <a:lstStyle/>
          <a:p>
            <a:r>
              <a:rPr lang="en-US" sz="4000" b="1" dirty="0">
                <a:latin typeface="Arial" pitchFamily="34" charset="0"/>
                <a:cs typeface="Arial" pitchFamily="34" charset="0"/>
              </a:rPr>
              <a:t>The Lord’s Supper</a:t>
            </a:r>
          </a:p>
        </p:txBody>
      </p:sp>
    </p:spTree>
    <p:extLst>
      <p:ext uri="{BB962C8B-B14F-4D97-AF65-F5344CB8AC3E}">
        <p14:creationId xmlns:p14="http://schemas.microsoft.com/office/powerpoint/2010/main" val="18307416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ood on a table&#10;&#10;Description automatically generated">
            <a:extLst>
              <a:ext uri="{FF2B5EF4-FFF2-40B4-BE49-F238E27FC236}">
                <a16:creationId xmlns:a16="http://schemas.microsoft.com/office/drawing/2014/main" id="{B380B6CF-BE64-3A41-8907-E01EA750BD58}"/>
              </a:ext>
            </a:extLst>
          </p:cNvPr>
          <p:cNvPicPr>
            <a:picLocks noChangeAspect="1"/>
          </p:cNvPicPr>
          <p:nvPr/>
        </p:nvPicPr>
        <p:blipFill rotWithShape="1">
          <a:blip r:embed="rId3">
            <a:extLst>
              <a:ext uri="{28A0092B-C50C-407E-A947-70E740481C1C}">
                <a14:useLocalDpi xmlns:a14="http://schemas.microsoft.com/office/drawing/2010/main" val="0"/>
              </a:ext>
            </a:extLst>
          </a:blip>
          <a:srcRect l="3649" t="1095" r="8760" b="364"/>
          <a:stretch/>
        </p:blipFill>
        <p:spPr>
          <a:xfrm>
            <a:off x="0" y="0"/>
            <a:ext cx="9144000" cy="6858000"/>
          </a:xfrm>
          <a:prstGeom prst="rect">
            <a:avLst/>
          </a:prstGeom>
        </p:spPr>
      </p:pic>
      <p:sp>
        <p:nvSpPr>
          <p:cNvPr id="6" name="Rectangle 5">
            <a:extLst>
              <a:ext uri="{FF2B5EF4-FFF2-40B4-BE49-F238E27FC236}">
                <a16:creationId xmlns:a16="http://schemas.microsoft.com/office/drawing/2014/main" id="{A35B1A01-84F4-4346-B6AD-CECB14F839E9}"/>
              </a:ext>
            </a:extLst>
          </p:cNvPr>
          <p:cNvSpPr/>
          <p:nvPr/>
        </p:nvSpPr>
        <p:spPr>
          <a:xfrm rot="10800000">
            <a:off x="-2" y="0"/>
            <a:ext cx="9144000" cy="6858000"/>
          </a:xfrm>
          <a:prstGeom prst="rect">
            <a:avLst/>
          </a:prstGeom>
          <a:gradFill>
            <a:gsLst>
              <a:gs pos="46000">
                <a:schemeClr val="bg1">
                  <a:alpha val="5000"/>
                  <a:lumMod val="100000"/>
                </a:schemeClr>
              </a:gs>
              <a:gs pos="90000">
                <a:schemeClr val="bg1"/>
              </a:gs>
            </a:gsLs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 dirty="0"/>
          </a:p>
        </p:txBody>
      </p:sp>
      <p:sp>
        <p:nvSpPr>
          <p:cNvPr id="4" name="Rectangle 3"/>
          <p:cNvSpPr/>
          <p:nvPr/>
        </p:nvSpPr>
        <p:spPr>
          <a:xfrm>
            <a:off x="1288088" y="533400"/>
            <a:ext cx="6567824" cy="707886"/>
          </a:xfrm>
          <a:prstGeom prst="rect">
            <a:avLst/>
          </a:prstGeom>
        </p:spPr>
        <p:txBody>
          <a:bodyPr wrap="none">
            <a:spAutoFit/>
          </a:bodyPr>
          <a:lstStyle/>
          <a:p>
            <a:r>
              <a:rPr lang="en-US" sz="4000" b="1" dirty="0">
                <a:latin typeface="Arial" pitchFamily="34" charset="0"/>
                <a:cs typeface="Arial" pitchFamily="34" charset="0"/>
              </a:rPr>
              <a:t>The Breaking of the Bread</a:t>
            </a:r>
          </a:p>
        </p:txBody>
      </p:sp>
    </p:spTree>
    <p:extLst>
      <p:ext uri="{BB962C8B-B14F-4D97-AF65-F5344CB8AC3E}">
        <p14:creationId xmlns:p14="http://schemas.microsoft.com/office/powerpoint/2010/main" val="23675299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louds in a blue sky&#10;&#10;Description automatically generated">
            <a:extLst>
              <a:ext uri="{FF2B5EF4-FFF2-40B4-BE49-F238E27FC236}">
                <a16:creationId xmlns:a16="http://schemas.microsoft.com/office/drawing/2014/main" id="{2AAF866A-ABA4-F64B-ABFA-626B9EA9FBD9}"/>
              </a:ext>
            </a:extLst>
          </p:cNvPr>
          <p:cNvPicPr>
            <a:picLocks noChangeAspect="1"/>
          </p:cNvPicPr>
          <p:nvPr/>
        </p:nvPicPr>
        <p:blipFill rotWithShape="1">
          <a:blip r:embed="rId3">
            <a:extLst>
              <a:ext uri="{28A0092B-C50C-407E-A947-70E740481C1C}">
                <a14:useLocalDpi xmlns:a14="http://schemas.microsoft.com/office/drawing/2010/main" val="0"/>
              </a:ext>
            </a:extLst>
          </a:blip>
          <a:srcRect l="7181" t="1526" r="7182" b="1526"/>
          <a:stretch/>
        </p:blipFill>
        <p:spPr>
          <a:xfrm>
            <a:off x="0" y="0"/>
            <a:ext cx="9144000" cy="6858000"/>
          </a:xfrm>
          <a:prstGeom prst="rect">
            <a:avLst/>
          </a:prstGeom>
        </p:spPr>
      </p:pic>
      <p:sp>
        <p:nvSpPr>
          <p:cNvPr id="6" name="Rectangle 5"/>
          <p:cNvSpPr/>
          <p:nvPr/>
        </p:nvSpPr>
        <p:spPr>
          <a:xfrm>
            <a:off x="1296808" y="2514600"/>
            <a:ext cx="6550383" cy="707886"/>
          </a:xfrm>
          <a:prstGeom prst="rect">
            <a:avLst/>
          </a:prstGeom>
        </p:spPr>
        <p:txBody>
          <a:bodyPr wrap="none">
            <a:spAutoFit/>
          </a:bodyPr>
          <a:lstStyle/>
          <a:p>
            <a:r>
              <a:rPr lang="en-US" sz="4000" b="1" dirty="0">
                <a:latin typeface="Arial" pitchFamily="34" charset="0"/>
                <a:cs typeface="Arial" pitchFamily="34" charset="0"/>
              </a:rPr>
              <a:t>The Eucharistic Assembly</a:t>
            </a:r>
          </a:p>
        </p:txBody>
      </p:sp>
    </p:spTree>
    <p:extLst>
      <p:ext uri="{BB962C8B-B14F-4D97-AF65-F5344CB8AC3E}">
        <p14:creationId xmlns:p14="http://schemas.microsoft.com/office/powerpoint/2010/main" val="24059738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louds in the sky on a cloudy day&#10;&#10;Description automatically generated">
            <a:extLst>
              <a:ext uri="{FF2B5EF4-FFF2-40B4-BE49-F238E27FC236}">
                <a16:creationId xmlns:a16="http://schemas.microsoft.com/office/drawing/2014/main" id="{D033EEBF-4C7B-C847-8078-CC96BADD4F77}"/>
              </a:ext>
            </a:extLst>
          </p:cNvPr>
          <p:cNvPicPr>
            <a:picLocks noChangeAspect="1"/>
          </p:cNvPicPr>
          <p:nvPr/>
        </p:nvPicPr>
        <p:blipFill rotWithShape="1">
          <a:blip r:embed="rId3">
            <a:extLst>
              <a:ext uri="{28A0092B-C50C-407E-A947-70E740481C1C}">
                <a14:useLocalDpi xmlns:a14="http://schemas.microsoft.com/office/drawing/2010/main" val="0"/>
              </a:ext>
            </a:extLst>
          </a:blip>
          <a:srcRect l="16637" t="639" r="1" b="639"/>
          <a:stretch/>
        </p:blipFill>
        <p:spPr>
          <a:xfrm>
            <a:off x="-1" y="0"/>
            <a:ext cx="9144001" cy="6858000"/>
          </a:xfrm>
          <a:prstGeom prst="rect">
            <a:avLst/>
          </a:prstGeom>
        </p:spPr>
      </p:pic>
      <p:sp>
        <p:nvSpPr>
          <p:cNvPr id="6" name="Rectangle 5">
            <a:extLst>
              <a:ext uri="{FF2B5EF4-FFF2-40B4-BE49-F238E27FC236}">
                <a16:creationId xmlns:a16="http://schemas.microsoft.com/office/drawing/2014/main" id="{0F1636C7-2F63-4288-AD84-938E67624E0E}"/>
              </a:ext>
            </a:extLst>
          </p:cNvPr>
          <p:cNvSpPr/>
          <p:nvPr/>
        </p:nvSpPr>
        <p:spPr>
          <a:xfrm rot="10800000">
            <a:off x="-2" y="0"/>
            <a:ext cx="9144000" cy="6858000"/>
          </a:xfrm>
          <a:prstGeom prst="rect">
            <a:avLst/>
          </a:prstGeom>
          <a:gradFill>
            <a:gsLst>
              <a:gs pos="46000">
                <a:schemeClr val="bg1">
                  <a:alpha val="5000"/>
                  <a:lumMod val="100000"/>
                </a:schemeClr>
              </a:gs>
              <a:gs pos="100000">
                <a:schemeClr val="bg1"/>
              </a:gs>
            </a:gsLs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 dirty="0"/>
          </a:p>
        </p:txBody>
      </p:sp>
      <p:sp>
        <p:nvSpPr>
          <p:cNvPr id="5" name="Rectangle 4"/>
          <p:cNvSpPr/>
          <p:nvPr/>
        </p:nvSpPr>
        <p:spPr>
          <a:xfrm>
            <a:off x="2256301" y="609600"/>
            <a:ext cx="4631396" cy="707886"/>
          </a:xfrm>
          <a:prstGeom prst="rect">
            <a:avLst/>
          </a:prstGeom>
        </p:spPr>
        <p:txBody>
          <a:bodyPr wrap="none">
            <a:spAutoFit/>
          </a:bodyPr>
          <a:lstStyle/>
          <a:p>
            <a:pPr algn="ctr"/>
            <a:r>
              <a:rPr lang="en-US" sz="4000" b="1" dirty="0">
                <a:latin typeface="Arial" pitchFamily="34" charset="0"/>
                <a:cs typeface="Arial" pitchFamily="34" charset="0"/>
              </a:rPr>
              <a:t>The Holy Sacrifice</a:t>
            </a:r>
          </a:p>
        </p:txBody>
      </p:sp>
    </p:spTree>
    <p:extLst>
      <p:ext uri="{BB962C8B-B14F-4D97-AF65-F5344CB8AC3E}">
        <p14:creationId xmlns:p14="http://schemas.microsoft.com/office/powerpoint/2010/main" val="41808758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able, indoor, sitting, cup&#10;&#10;Description automatically generated">
            <a:extLst>
              <a:ext uri="{FF2B5EF4-FFF2-40B4-BE49-F238E27FC236}">
                <a16:creationId xmlns:a16="http://schemas.microsoft.com/office/drawing/2014/main" id="{8731943A-4A5F-45EF-8E9B-ABCF189EBA8E}"/>
              </a:ext>
            </a:extLst>
          </p:cNvPr>
          <p:cNvPicPr>
            <a:picLocks noChangeAspect="1"/>
          </p:cNvPicPr>
          <p:nvPr/>
        </p:nvPicPr>
        <p:blipFill rotWithShape="1">
          <a:blip r:embed="rId3">
            <a:extLst>
              <a:ext uri="{28A0092B-C50C-407E-A947-70E740481C1C}">
                <a14:useLocalDpi xmlns:a14="http://schemas.microsoft.com/office/drawing/2010/main" val="0"/>
              </a:ext>
            </a:extLst>
          </a:blip>
          <a:srcRect l="5627" r="5627"/>
          <a:stretch/>
        </p:blipFill>
        <p:spPr>
          <a:xfrm>
            <a:off x="0" y="-7258"/>
            <a:ext cx="9144000" cy="6872516"/>
          </a:xfrm>
          <a:prstGeom prst="rect">
            <a:avLst/>
          </a:prstGeom>
        </p:spPr>
      </p:pic>
      <p:sp>
        <p:nvSpPr>
          <p:cNvPr id="7" name="Rectangle 6">
            <a:extLst>
              <a:ext uri="{FF2B5EF4-FFF2-40B4-BE49-F238E27FC236}">
                <a16:creationId xmlns:a16="http://schemas.microsoft.com/office/drawing/2014/main" id="{D6B6129C-0637-4126-9164-2465AC042D17}"/>
              </a:ext>
            </a:extLst>
          </p:cNvPr>
          <p:cNvSpPr/>
          <p:nvPr/>
        </p:nvSpPr>
        <p:spPr>
          <a:xfrm>
            <a:off x="-2" y="0"/>
            <a:ext cx="9144000" cy="6858000"/>
          </a:xfrm>
          <a:prstGeom prst="rect">
            <a:avLst/>
          </a:prstGeom>
          <a:gradFill>
            <a:gsLst>
              <a:gs pos="46000">
                <a:schemeClr val="bg1">
                  <a:alpha val="5000"/>
                  <a:lumMod val="100000"/>
                </a:schemeClr>
              </a:gs>
              <a:gs pos="100000">
                <a:schemeClr val="bg1"/>
              </a:gs>
            </a:gsLs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 dirty="0"/>
          </a:p>
        </p:txBody>
      </p:sp>
      <p:sp>
        <p:nvSpPr>
          <p:cNvPr id="4" name="Rectangle 3"/>
          <p:cNvSpPr/>
          <p:nvPr/>
        </p:nvSpPr>
        <p:spPr>
          <a:xfrm>
            <a:off x="1077416" y="5562600"/>
            <a:ext cx="6963766" cy="707886"/>
          </a:xfrm>
          <a:prstGeom prst="rect">
            <a:avLst/>
          </a:prstGeom>
        </p:spPr>
        <p:txBody>
          <a:bodyPr wrap="none">
            <a:spAutoFit/>
          </a:bodyPr>
          <a:lstStyle/>
          <a:p>
            <a:pPr algn="ctr"/>
            <a:r>
              <a:rPr lang="en-US" sz="4000" b="1" dirty="0">
                <a:latin typeface="Arial" pitchFamily="34" charset="0"/>
                <a:cs typeface="Arial" pitchFamily="34" charset="0"/>
              </a:rPr>
              <a:t>The Holy and Divine Liturgy</a:t>
            </a:r>
          </a:p>
        </p:txBody>
      </p:sp>
    </p:spTree>
    <p:extLst>
      <p:ext uri="{BB962C8B-B14F-4D97-AF65-F5344CB8AC3E}">
        <p14:creationId xmlns:p14="http://schemas.microsoft.com/office/powerpoint/2010/main" val="21029222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indoor, table, cup, coffee&#10;&#10;Description automatically generated">
            <a:extLst>
              <a:ext uri="{FF2B5EF4-FFF2-40B4-BE49-F238E27FC236}">
                <a16:creationId xmlns:a16="http://schemas.microsoft.com/office/drawing/2014/main" id="{EAAEC3F0-0DD9-F042-BCC4-5E802A9A2F0F}"/>
              </a:ext>
            </a:extLst>
          </p:cNvPr>
          <p:cNvPicPr>
            <a:picLocks noChangeAspect="1"/>
          </p:cNvPicPr>
          <p:nvPr/>
        </p:nvPicPr>
        <p:blipFill rotWithShape="1">
          <a:blip r:embed="rId3">
            <a:extLst>
              <a:ext uri="{28A0092B-C50C-407E-A947-70E740481C1C}">
                <a14:useLocalDpi xmlns:a14="http://schemas.microsoft.com/office/drawing/2010/main" val="0"/>
              </a:ext>
            </a:extLst>
          </a:blip>
          <a:srcRect r="11111"/>
          <a:stretch/>
        </p:blipFill>
        <p:spPr>
          <a:xfrm>
            <a:off x="0" y="0"/>
            <a:ext cx="9144000" cy="6858000"/>
          </a:xfrm>
          <a:prstGeom prst="rect">
            <a:avLst/>
          </a:prstGeom>
        </p:spPr>
      </p:pic>
      <p:sp>
        <p:nvSpPr>
          <p:cNvPr id="6" name="Rectangle 5">
            <a:extLst>
              <a:ext uri="{FF2B5EF4-FFF2-40B4-BE49-F238E27FC236}">
                <a16:creationId xmlns:a16="http://schemas.microsoft.com/office/drawing/2014/main" id="{61ED7409-9F03-45D2-B4D3-A497A43DCD26}"/>
              </a:ext>
            </a:extLst>
          </p:cNvPr>
          <p:cNvSpPr/>
          <p:nvPr/>
        </p:nvSpPr>
        <p:spPr>
          <a:xfrm>
            <a:off x="-2" y="0"/>
            <a:ext cx="9144000" cy="6858000"/>
          </a:xfrm>
          <a:prstGeom prst="rect">
            <a:avLst/>
          </a:prstGeom>
          <a:gradFill>
            <a:gsLst>
              <a:gs pos="46000">
                <a:schemeClr val="bg1">
                  <a:alpha val="5000"/>
                  <a:lumMod val="100000"/>
                </a:schemeClr>
              </a:gs>
              <a:gs pos="100000">
                <a:schemeClr val="bg1"/>
              </a:gs>
            </a:gsLs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 dirty="0"/>
          </a:p>
        </p:txBody>
      </p:sp>
      <p:sp>
        <p:nvSpPr>
          <p:cNvPr id="4" name="Rectangle 3"/>
          <p:cNvSpPr/>
          <p:nvPr/>
        </p:nvSpPr>
        <p:spPr>
          <a:xfrm>
            <a:off x="609600" y="5540514"/>
            <a:ext cx="8382000" cy="707886"/>
          </a:xfrm>
          <a:prstGeom prst="rect">
            <a:avLst/>
          </a:prstGeom>
        </p:spPr>
        <p:txBody>
          <a:bodyPr wrap="square">
            <a:spAutoFit/>
          </a:bodyPr>
          <a:lstStyle/>
          <a:p>
            <a:r>
              <a:rPr lang="en-US" sz="4000" b="1" dirty="0">
                <a:latin typeface="Arial" pitchFamily="34" charset="0"/>
                <a:cs typeface="Arial" pitchFamily="34" charset="0"/>
              </a:rPr>
              <a:t>Holy Communion and Holy Mass</a:t>
            </a:r>
          </a:p>
        </p:txBody>
      </p:sp>
    </p:spTree>
    <p:extLst>
      <p:ext uri="{BB962C8B-B14F-4D97-AF65-F5344CB8AC3E}">
        <p14:creationId xmlns:p14="http://schemas.microsoft.com/office/powerpoint/2010/main" val="1966068535"/>
      </p:ext>
    </p:extLst>
  </p:cSld>
  <p:clrMapOvr>
    <a:masterClrMapping/>
  </p:clrMapOvr>
</p:sld>
</file>

<file path=ppt/theme/theme1.xml><?xml version="1.0" encoding="utf-8"?>
<a:theme xmlns:a="http://schemas.openxmlformats.org/drawingml/2006/main" name="LI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a:spAutoFit/>
      </a:bodyPr>
      <a:lstStyle>
        <a:defPPr>
          <a:defRPr sz="800" dirty="0">
            <a:solidFill>
              <a:schemeClr val="bg1">
                <a:lumMod val="65000"/>
              </a:schemeClr>
            </a:solidFill>
          </a:defRPr>
        </a:defPPr>
      </a:lstStyle>
    </a:txDef>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1272</TotalTime>
  <Words>1283</Words>
  <Application>Microsoft Office PowerPoint</Application>
  <PresentationFormat>On-screen Show (4:3)</PresentationFormat>
  <Paragraphs>92</Paragraphs>
  <Slides>11</Slides>
  <Notes>10</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11</vt:i4>
      </vt:variant>
    </vt:vector>
  </HeadingPairs>
  <TitlesOfParts>
    <vt:vector size="16" baseType="lpstr">
      <vt:lpstr>Arial</vt:lpstr>
      <vt:lpstr>Calibri</vt:lpstr>
      <vt:lpstr>Calibri Light</vt:lpstr>
      <vt:lpstr>LIC Presentation template</vt:lpstr>
      <vt:lpstr>Custom Design</vt:lpstr>
      <vt:lpstr>What’s in a Name?  The Dynamism of the Eucharist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bmartinka</dc:creator>
  <cp:lastModifiedBy>Brooke</cp:lastModifiedBy>
  <cp:revision>264</cp:revision>
  <dcterms:created xsi:type="dcterms:W3CDTF">2011-06-08T19:56:13Z</dcterms:created>
  <dcterms:modified xsi:type="dcterms:W3CDTF">2020-12-04T17:02:04Z</dcterms:modified>
</cp:coreProperties>
</file>